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Lst>
  <p:sldIdLst>
    <p:sldId id="256" r:id="rId4"/>
    <p:sldId id="259" r:id="rId5"/>
    <p:sldId id="260" r:id="rId6"/>
    <p:sldId id="261" r:id="rId7"/>
    <p:sldId id="257" r:id="rId8"/>
    <p:sldId id="258"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tableStyles" Target="tableStyle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theme" Target="theme/theme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viewProps" Target="viewProps.xml"/><Relationship Id="rId5" Type="http://schemas.openxmlformats.org/officeDocument/2006/relationships/slide" Target="slides/slide2.xml"/><Relationship Id="rId10"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B1DE56-1E7F-40E7-98E2-8F22CF00B358}" type="datetimeFigureOut">
              <a:rPr lang="en-US" smtClean="0"/>
              <a:t>10/28/2013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7B5FE5-90FB-4CB9-B48F-BC17FC7AD437}" type="slidenum">
              <a:rPr lang="en-US" smtClean="0"/>
              <a:t>‹#›</a:t>
            </a:fld>
            <a:endParaRPr lang="en-US"/>
          </a:p>
        </p:txBody>
      </p:sp>
    </p:spTree>
    <p:extLst>
      <p:ext uri="{BB962C8B-B14F-4D97-AF65-F5344CB8AC3E}">
        <p14:creationId xmlns:p14="http://schemas.microsoft.com/office/powerpoint/2010/main" val="35128500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B1DE56-1E7F-40E7-98E2-8F22CF00B358}" type="datetimeFigureOut">
              <a:rPr lang="en-US" smtClean="0"/>
              <a:t>10/28/2013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7B5FE5-90FB-4CB9-B48F-BC17FC7AD437}" type="slidenum">
              <a:rPr lang="en-US" smtClean="0"/>
              <a:t>‹#›</a:t>
            </a:fld>
            <a:endParaRPr lang="en-US"/>
          </a:p>
        </p:txBody>
      </p:sp>
    </p:spTree>
    <p:extLst>
      <p:ext uri="{BB962C8B-B14F-4D97-AF65-F5344CB8AC3E}">
        <p14:creationId xmlns:p14="http://schemas.microsoft.com/office/powerpoint/2010/main" val="32140971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B1DE56-1E7F-40E7-98E2-8F22CF00B358}" type="datetimeFigureOut">
              <a:rPr lang="en-US" smtClean="0"/>
              <a:t>10/28/2013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7B5FE5-90FB-4CB9-B48F-BC17FC7AD437}" type="slidenum">
              <a:rPr lang="en-US" smtClean="0"/>
              <a:t>‹#›</a:t>
            </a:fld>
            <a:endParaRPr lang="en-US"/>
          </a:p>
        </p:txBody>
      </p:sp>
    </p:spTree>
    <p:extLst>
      <p:ext uri="{BB962C8B-B14F-4D97-AF65-F5344CB8AC3E}">
        <p14:creationId xmlns:p14="http://schemas.microsoft.com/office/powerpoint/2010/main" val="33847688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B1B4085-AFEA-471E-98E2-1AEF98B82340}" type="datetimeFigureOut">
              <a:rPr lang="en-US" smtClean="0">
                <a:solidFill>
                  <a:prstClr val="black">
                    <a:tint val="75000"/>
                  </a:prstClr>
                </a:solidFill>
              </a:rPr>
              <a:pPr/>
              <a:t>10/28/2013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E708142-FB5A-487E-B4AB-C80918A96DF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7167335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B1B4085-AFEA-471E-98E2-1AEF98B82340}" type="datetimeFigureOut">
              <a:rPr lang="en-US" smtClean="0">
                <a:solidFill>
                  <a:prstClr val="black">
                    <a:tint val="75000"/>
                  </a:prstClr>
                </a:solidFill>
              </a:rPr>
              <a:pPr/>
              <a:t>10/28/2013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E708142-FB5A-487E-B4AB-C80918A96DF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8292361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B1B4085-AFEA-471E-98E2-1AEF98B82340}" type="datetimeFigureOut">
              <a:rPr lang="en-US" smtClean="0">
                <a:solidFill>
                  <a:prstClr val="black">
                    <a:tint val="75000"/>
                  </a:prstClr>
                </a:solidFill>
              </a:rPr>
              <a:pPr/>
              <a:t>10/28/2013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E708142-FB5A-487E-B4AB-C80918A96DF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290678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B1B4085-AFEA-471E-98E2-1AEF98B82340}" type="datetimeFigureOut">
              <a:rPr lang="en-US" smtClean="0">
                <a:solidFill>
                  <a:prstClr val="black">
                    <a:tint val="75000"/>
                  </a:prstClr>
                </a:solidFill>
              </a:rPr>
              <a:pPr/>
              <a:t>10/28/2013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9E708142-FB5A-487E-B4AB-C80918A96DF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9741520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B1B4085-AFEA-471E-98E2-1AEF98B82340}" type="datetimeFigureOut">
              <a:rPr lang="en-US" smtClean="0">
                <a:solidFill>
                  <a:prstClr val="black">
                    <a:tint val="75000"/>
                  </a:prstClr>
                </a:solidFill>
              </a:rPr>
              <a:pPr/>
              <a:t>10/28/2013</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9E708142-FB5A-487E-B4AB-C80918A96DF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2039208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B1B4085-AFEA-471E-98E2-1AEF98B82340}" type="datetimeFigureOut">
              <a:rPr lang="en-US" smtClean="0">
                <a:solidFill>
                  <a:prstClr val="black">
                    <a:tint val="75000"/>
                  </a:prstClr>
                </a:solidFill>
              </a:rPr>
              <a:pPr/>
              <a:t>10/28/2013</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9E708142-FB5A-487E-B4AB-C80918A96DF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4930593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B1B4085-AFEA-471E-98E2-1AEF98B82340}" type="datetimeFigureOut">
              <a:rPr lang="en-US" smtClean="0">
                <a:solidFill>
                  <a:prstClr val="black">
                    <a:tint val="75000"/>
                  </a:prstClr>
                </a:solidFill>
              </a:rPr>
              <a:pPr/>
              <a:t>10/28/2013</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9E708142-FB5A-487E-B4AB-C80918A96DF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0371795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B1B4085-AFEA-471E-98E2-1AEF98B82340}" type="datetimeFigureOut">
              <a:rPr lang="en-US" smtClean="0">
                <a:solidFill>
                  <a:prstClr val="black">
                    <a:tint val="75000"/>
                  </a:prstClr>
                </a:solidFill>
              </a:rPr>
              <a:pPr/>
              <a:t>10/28/2013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9E708142-FB5A-487E-B4AB-C80918A96DF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554410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B1DE56-1E7F-40E7-98E2-8F22CF00B358}" type="datetimeFigureOut">
              <a:rPr lang="en-US" smtClean="0"/>
              <a:t>10/28/2013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7B5FE5-90FB-4CB9-B48F-BC17FC7AD437}" type="slidenum">
              <a:rPr lang="en-US" smtClean="0"/>
              <a:t>‹#›</a:t>
            </a:fld>
            <a:endParaRPr lang="en-US"/>
          </a:p>
        </p:txBody>
      </p:sp>
    </p:spTree>
    <p:extLst>
      <p:ext uri="{BB962C8B-B14F-4D97-AF65-F5344CB8AC3E}">
        <p14:creationId xmlns:p14="http://schemas.microsoft.com/office/powerpoint/2010/main" val="247948780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B1B4085-AFEA-471E-98E2-1AEF98B82340}" type="datetimeFigureOut">
              <a:rPr lang="en-US" smtClean="0">
                <a:solidFill>
                  <a:prstClr val="black">
                    <a:tint val="75000"/>
                  </a:prstClr>
                </a:solidFill>
              </a:rPr>
              <a:pPr/>
              <a:t>10/28/2013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9E708142-FB5A-487E-B4AB-C80918A96DF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4135429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B1B4085-AFEA-471E-98E2-1AEF98B82340}" type="datetimeFigureOut">
              <a:rPr lang="en-US" smtClean="0">
                <a:solidFill>
                  <a:prstClr val="black">
                    <a:tint val="75000"/>
                  </a:prstClr>
                </a:solidFill>
              </a:rPr>
              <a:pPr/>
              <a:t>10/28/2013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E708142-FB5A-487E-B4AB-C80918A96DF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1814726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B1B4085-AFEA-471E-98E2-1AEF98B82340}" type="datetimeFigureOut">
              <a:rPr lang="en-US" smtClean="0">
                <a:solidFill>
                  <a:prstClr val="black">
                    <a:tint val="75000"/>
                  </a:prstClr>
                </a:solidFill>
              </a:rPr>
              <a:pPr/>
              <a:t>10/28/2013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E708142-FB5A-487E-B4AB-C80918A96DF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2186573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B1B4085-AFEA-471E-98E2-1AEF98B82340}" type="datetimeFigureOut">
              <a:rPr lang="en-US" smtClean="0">
                <a:solidFill>
                  <a:prstClr val="black">
                    <a:tint val="75000"/>
                  </a:prstClr>
                </a:solidFill>
              </a:rPr>
              <a:pPr/>
              <a:t>10/28/2013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E708142-FB5A-487E-B4AB-C80918A96DF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31550481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B1B4085-AFEA-471E-98E2-1AEF98B82340}" type="datetimeFigureOut">
              <a:rPr lang="en-US" smtClean="0">
                <a:solidFill>
                  <a:prstClr val="black">
                    <a:tint val="75000"/>
                  </a:prstClr>
                </a:solidFill>
              </a:rPr>
              <a:pPr/>
              <a:t>10/28/2013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E708142-FB5A-487E-B4AB-C80918A96DF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4035524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B1B4085-AFEA-471E-98E2-1AEF98B82340}" type="datetimeFigureOut">
              <a:rPr lang="en-US" smtClean="0">
                <a:solidFill>
                  <a:prstClr val="black">
                    <a:tint val="75000"/>
                  </a:prstClr>
                </a:solidFill>
              </a:rPr>
              <a:pPr/>
              <a:t>10/28/2013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E708142-FB5A-487E-B4AB-C80918A96DF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2801764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B1B4085-AFEA-471E-98E2-1AEF98B82340}" type="datetimeFigureOut">
              <a:rPr lang="en-US" smtClean="0">
                <a:solidFill>
                  <a:prstClr val="black">
                    <a:tint val="75000"/>
                  </a:prstClr>
                </a:solidFill>
              </a:rPr>
              <a:pPr/>
              <a:t>10/28/2013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9E708142-FB5A-487E-B4AB-C80918A96DF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55942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B1B4085-AFEA-471E-98E2-1AEF98B82340}" type="datetimeFigureOut">
              <a:rPr lang="en-US" smtClean="0">
                <a:solidFill>
                  <a:prstClr val="black">
                    <a:tint val="75000"/>
                  </a:prstClr>
                </a:solidFill>
              </a:rPr>
              <a:pPr/>
              <a:t>10/28/2013</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9E708142-FB5A-487E-B4AB-C80918A96DF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1948319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B1B4085-AFEA-471E-98E2-1AEF98B82340}" type="datetimeFigureOut">
              <a:rPr lang="en-US" smtClean="0">
                <a:solidFill>
                  <a:prstClr val="black">
                    <a:tint val="75000"/>
                  </a:prstClr>
                </a:solidFill>
              </a:rPr>
              <a:pPr/>
              <a:t>10/28/2013</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9E708142-FB5A-487E-B4AB-C80918A96DF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37377764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B1B4085-AFEA-471E-98E2-1AEF98B82340}" type="datetimeFigureOut">
              <a:rPr lang="en-US" smtClean="0">
                <a:solidFill>
                  <a:prstClr val="black">
                    <a:tint val="75000"/>
                  </a:prstClr>
                </a:solidFill>
              </a:rPr>
              <a:pPr/>
              <a:t>10/28/2013</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9E708142-FB5A-487E-B4AB-C80918A96DF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041530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B1DE56-1E7F-40E7-98E2-8F22CF00B358}" type="datetimeFigureOut">
              <a:rPr lang="en-US" smtClean="0"/>
              <a:t>10/28/2013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7B5FE5-90FB-4CB9-B48F-BC17FC7AD437}" type="slidenum">
              <a:rPr lang="en-US" smtClean="0"/>
              <a:t>‹#›</a:t>
            </a:fld>
            <a:endParaRPr lang="en-US"/>
          </a:p>
        </p:txBody>
      </p:sp>
    </p:spTree>
    <p:extLst>
      <p:ext uri="{BB962C8B-B14F-4D97-AF65-F5344CB8AC3E}">
        <p14:creationId xmlns:p14="http://schemas.microsoft.com/office/powerpoint/2010/main" val="318058641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B1B4085-AFEA-471E-98E2-1AEF98B82340}" type="datetimeFigureOut">
              <a:rPr lang="en-US" smtClean="0">
                <a:solidFill>
                  <a:prstClr val="black">
                    <a:tint val="75000"/>
                  </a:prstClr>
                </a:solidFill>
              </a:rPr>
              <a:pPr/>
              <a:t>10/28/2013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9E708142-FB5A-487E-B4AB-C80918A96DF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7677306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B1B4085-AFEA-471E-98E2-1AEF98B82340}" type="datetimeFigureOut">
              <a:rPr lang="en-US" smtClean="0">
                <a:solidFill>
                  <a:prstClr val="black">
                    <a:tint val="75000"/>
                  </a:prstClr>
                </a:solidFill>
              </a:rPr>
              <a:pPr/>
              <a:t>10/28/2013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9E708142-FB5A-487E-B4AB-C80918A96DF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0132011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B1B4085-AFEA-471E-98E2-1AEF98B82340}" type="datetimeFigureOut">
              <a:rPr lang="en-US" smtClean="0">
                <a:solidFill>
                  <a:prstClr val="black">
                    <a:tint val="75000"/>
                  </a:prstClr>
                </a:solidFill>
              </a:rPr>
              <a:pPr/>
              <a:t>10/28/2013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E708142-FB5A-487E-B4AB-C80918A96DF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5153094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B1B4085-AFEA-471E-98E2-1AEF98B82340}" type="datetimeFigureOut">
              <a:rPr lang="en-US" smtClean="0">
                <a:solidFill>
                  <a:prstClr val="black">
                    <a:tint val="75000"/>
                  </a:prstClr>
                </a:solidFill>
              </a:rPr>
              <a:pPr/>
              <a:t>10/28/2013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E708142-FB5A-487E-B4AB-C80918A96DF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581472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B1DE56-1E7F-40E7-98E2-8F22CF00B358}" type="datetimeFigureOut">
              <a:rPr lang="en-US" smtClean="0"/>
              <a:t>10/28/2013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7B5FE5-90FB-4CB9-B48F-BC17FC7AD437}" type="slidenum">
              <a:rPr lang="en-US" smtClean="0"/>
              <a:t>‹#›</a:t>
            </a:fld>
            <a:endParaRPr lang="en-US"/>
          </a:p>
        </p:txBody>
      </p:sp>
    </p:spTree>
    <p:extLst>
      <p:ext uri="{BB962C8B-B14F-4D97-AF65-F5344CB8AC3E}">
        <p14:creationId xmlns:p14="http://schemas.microsoft.com/office/powerpoint/2010/main" val="27387222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B1DE56-1E7F-40E7-98E2-8F22CF00B358}" type="datetimeFigureOut">
              <a:rPr lang="en-US" smtClean="0"/>
              <a:t>10/28/2013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67B5FE5-90FB-4CB9-B48F-BC17FC7AD437}" type="slidenum">
              <a:rPr lang="en-US" smtClean="0"/>
              <a:t>‹#›</a:t>
            </a:fld>
            <a:endParaRPr lang="en-US"/>
          </a:p>
        </p:txBody>
      </p:sp>
    </p:spTree>
    <p:extLst>
      <p:ext uri="{BB962C8B-B14F-4D97-AF65-F5344CB8AC3E}">
        <p14:creationId xmlns:p14="http://schemas.microsoft.com/office/powerpoint/2010/main" val="6810916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B1DE56-1E7F-40E7-98E2-8F22CF00B358}" type="datetimeFigureOut">
              <a:rPr lang="en-US" smtClean="0"/>
              <a:t>10/28/2013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67B5FE5-90FB-4CB9-B48F-BC17FC7AD437}" type="slidenum">
              <a:rPr lang="en-US" smtClean="0"/>
              <a:t>‹#›</a:t>
            </a:fld>
            <a:endParaRPr lang="en-US"/>
          </a:p>
        </p:txBody>
      </p:sp>
    </p:spTree>
    <p:extLst>
      <p:ext uri="{BB962C8B-B14F-4D97-AF65-F5344CB8AC3E}">
        <p14:creationId xmlns:p14="http://schemas.microsoft.com/office/powerpoint/2010/main" val="7500919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B1DE56-1E7F-40E7-98E2-8F22CF00B358}" type="datetimeFigureOut">
              <a:rPr lang="en-US" smtClean="0"/>
              <a:t>10/28/2013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67B5FE5-90FB-4CB9-B48F-BC17FC7AD437}" type="slidenum">
              <a:rPr lang="en-US" smtClean="0"/>
              <a:t>‹#›</a:t>
            </a:fld>
            <a:endParaRPr lang="en-US"/>
          </a:p>
        </p:txBody>
      </p:sp>
    </p:spTree>
    <p:extLst>
      <p:ext uri="{BB962C8B-B14F-4D97-AF65-F5344CB8AC3E}">
        <p14:creationId xmlns:p14="http://schemas.microsoft.com/office/powerpoint/2010/main" val="13912462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B1DE56-1E7F-40E7-98E2-8F22CF00B358}" type="datetimeFigureOut">
              <a:rPr lang="en-US" smtClean="0"/>
              <a:t>10/28/2013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7B5FE5-90FB-4CB9-B48F-BC17FC7AD437}" type="slidenum">
              <a:rPr lang="en-US" smtClean="0"/>
              <a:t>‹#›</a:t>
            </a:fld>
            <a:endParaRPr lang="en-US"/>
          </a:p>
        </p:txBody>
      </p:sp>
    </p:spTree>
    <p:extLst>
      <p:ext uri="{BB962C8B-B14F-4D97-AF65-F5344CB8AC3E}">
        <p14:creationId xmlns:p14="http://schemas.microsoft.com/office/powerpoint/2010/main" val="31036144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B1DE56-1E7F-40E7-98E2-8F22CF00B358}" type="datetimeFigureOut">
              <a:rPr lang="en-US" smtClean="0"/>
              <a:t>10/28/2013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7B5FE5-90FB-4CB9-B48F-BC17FC7AD437}" type="slidenum">
              <a:rPr lang="en-US" smtClean="0"/>
              <a:t>‹#›</a:t>
            </a:fld>
            <a:endParaRPr lang="en-US"/>
          </a:p>
        </p:txBody>
      </p:sp>
    </p:spTree>
    <p:extLst>
      <p:ext uri="{BB962C8B-B14F-4D97-AF65-F5344CB8AC3E}">
        <p14:creationId xmlns:p14="http://schemas.microsoft.com/office/powerpoint/2010/main" val="17423068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B1DE56-1E7F-40E7-98E2-8F22CF00B358}" type="datetimeFigureOut">
              <a:rPr lang="en-US" smtClean="0"/>
              <a:t>10/28/2013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7B5FE5-90FB-4CB9-B48F-BC17FC7AD437}" type="slidenum">
              <a:rPr lang="en-US" smtClean="0"/>
              <a:t>‹#›</a:t>
            </a:fld>
            <a:endParaRPr lang="en-US"/>
          </a:p>
        </p:txBody>
      </p:sp>
    </p:spTree>
    <p:extLst>
      <p:ext uri="{BB962C8B-B14F-4D97-AF65-F5344CB8AC3E}">
        <p14:creationId xmlns:p14="http://schemas.microsoft.com/office/powerpoint/2010/main" val="8524164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B1B4085-AFEA-471E-98E2-1AEF98B82340}" type="datetimeFigureOut">
              <a:rPr lang="en-US" smtClean="0">
                <a:solidFill>
                  <a:prstClr val="black">
                    <a:tint val="75000"/>
                  </a:prstClr>
                </a:solidFill>
              </a:rPr>
              <a:pPr/>
              <a:t>10/28/2013</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E708142-FB5A-487E-B4AB-C80918A96DF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0023571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B1B4085-AFEA-471E-98E2-1AEF98B82340}" type="datetimeFigureOut">
              <a:rPr lang="en-US" smtClean="0">
                <a:solidFill>
                  <a:prstClr val="black">
                    <a:tint val="75000"/>
                  </a:prstClr>
                </a:solidFill>
              </a:rPr>
              <a:pPr/>
              <a:t>10/28/2013</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E708142-FB5A-487E-B4AB-C80918A96DF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5731975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2">
            <a:lumMod val="60000"/>
            <a:lumOff val="40000"/>
          </a:schemeClr>
        </a:solidFill>
        <a:effectLst/>
      </p:bgPr>
    </p:bg>
    <p:spTree>
      <p:nvGrpSpPr>
        <p:cNvPr id="1" name=""/>
        <p:cNvGrpSpPr/>
        <p:nvPr/>
      </p:nvGrpSpPr>
      <p:grpSpPr>
        <a:xfrm>
          <a:off x="0" y="0"/>
          <a:ext cx="0" cy="0"/>
          <a:chOff x="0" y="0"/>
          <a:chExt cx="0" cy="0"/>
        </a:xfrm>
      </p:grpSpPr>
      <p:sp>
        <p:nvSpPr>
          <p:cNvPr id="4" name="Rectangle 3"/>
          <p:cNvSpPr/>
          <p:nvPr/>
        </p:nvSpPr>
        <p:spPr>
          <a:xfrm>
            <a:off x="1828800" y="76200"/>
            <a:ext cx="5320892" cy="2554545"/>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40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Additional Payment if Work Not Completed on Time Is Not Penalty Clause</a:t>
            </a:r>
            <a:endParaRPr lang="en-US" sz="40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45439" y="2286000"/>
            <a:ext cx="2487613" cy="160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rot="21019124">
            <a:off x="3608045" y="3248757"/>
            <a:ext cx="3810000" cy="1200329"/>
          </a:xfrm>
          <a:prstGeom prst="rect">
            <a:avLst/>
          </a:prstGeom>
        </p:spPr>
        <p:txBody>
          <a:bodyPr wrap="square">
            <a:spAutoFit/>
          </a:bodyPr>
          <a:lstStyle/>
          <a:p>
            <a:r>
              <a:rPr lang="en-US" sz="7200" dirty="0">
                <a:solidFill>
                  <a:srgbClr val="FF0000"/>
                </a:solidFill>
              </a:rPr>
              <a:t>Contracts</a:t>
            </a:r>
          </a:p>
        </p:txBody>
      </p:sp>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6200" y="4648200"/>
            <a:ext cx="2619375" cy="174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52624" y="2951581"/>
            <a:ext cx="3762848" cy="3416320"/>
          </a:xfrm>
          <a:prstGeom prst="rect">
            <a:avLst/>
          </a:prstGeom>
          <a:noFill/>
        </p:spPr>
        <p:txBody>
          <a:bodyPr wrap="squar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By: </a:t>
            </a:r>
            <a:r>
              <a:rPr lang="en-US" sz="5400" b="1" dirty="0" err="1"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Torin</a:t>
            </a: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en-US" sz="5400" b="1" dirty="0" err="1"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Grumm</a:t>
            </a: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and Mike Cavanaugh </a:t>
            </a: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9251950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2">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00"/>
            <a:ext cx="7848599" cy="2438400"/>
          </a:xfrm>
        </p:spPr>
        <p:txBody>
          <a:bodyPr>
            <a:normAutofit fontScale="90000"/>
          </a:bodyPr>
          <a:lstStyle/>
          <a:p>
            <a:r>
              <a:rPr lang="en-US" dirty="0" smtClean="0"/>
              <a:t>Consideration is what a person demands and generally must receive in order to make his or her promise legally binding. </a:t>
            </a:r>
            <a:endParaRPr lang="en-US" dirty="0"/>
          </a:p>
        </p:txBody>
      </p:sp>
      <p:sp>
        <p:nvSpPr>
          <p:cNvPr id="4" name="Rectangle 3"/>
          <p:cNvSpPr/>
          <p:nvPr/>
        </p:nvSpPr>
        <p:spPr>
          <a:xfrm>
            <a:off x="2481108" y="838200"/>
            <a:ext cx="4181787" cy="923330"/>
          </a:xfrm>
          <a:prstGeom prst="rect">
            <a:avLst/>
          </a:prstGeom>
          <a:noFill/>
        </p:spPr>
        <p:txBody>
          <a:bodyPr wrap="none" lIns="91440" tIns="45720" rIns="91440" bIns="45720">
            <a:spAutoFit/>
          </a:bodyPr>
          <a:lstStyle/>
          <a:p>
            <a:pPr algn="ctr"/>
            <a:r>
              <a:rPr lang="en-US"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Consideration</a:t>
            </a:r>
            <a:endParaRPr 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extLst>
      <p:ext uri="{BB962C8B-B14F-4D97-AF65-F5344CB8AC3E}">
        <p14:creationId xmlns:p14="http://schemas.microsoft.com/office/powerpoint/2010/main" val="42915111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5">
            <a:lumMod val="40000"/>
            <a:lumOff val="6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4000" dirty="0" smtClean="0"/>
              <a:t>A penalty is a punishment imposed for breaking a law, rule, or contact. </a:t>
            </a:r>
            <a:endParaRPr lang="en-US" sz="4000" dirty="0"/>
          </a:p>
        </p:txBody>
      </p:sp>
      <p:sp>
        <p:nvSpPr>
          <p:cNvPr id="4" name="Rectangle 3"/>
          <p:cNvSpPr/>
          <p:nvPr/>
        </p:nvSpPr>
        <p:spPr>
          <a:xfrm>
            <a:off x="3048000" y="381000"/>
            <a:ext cx="2611677" cy="923330"/>
          </a:xfrm>
          <a:prstGeom prst="rect">
            <a:avLst/>
          </a:prstGeom>
          <a:noFill/>
        </p:spPr>
        <p:txBody>
          <a:bodyPr wrap="none" lIns="91440" tIns="45720" rIns="91440" bIns="45720">
            <a:spAutoFit/>
          </a:bodyPr>
          <a:lstStyle/>
          <a:p>
            <a:pPr algn="ctr"/>
            <a:r>
              <a:rPr lang="en-US" sz="5400" b="1" spc="300" dirty="0" smtClean="0">
                <a:ln w="11430" cmpd="sng">
                  <a:solidFill>
                    <a:srgbClr val="4F81BD">
                      <a:tint val="10000"/>
                    </a:srgbClr>
                  </a:solidFill>
                  <a:prstDash val="solid"/>
                  <a:miter lim="800000"/>
                </a:ln>
                <a:gradFill>
                  <a:gsLst>
                    <a:gs pos="10000">
                      <a:srgbClr val="4F81BD">
                        <a:tint val="83000"/>
                        <a:shade val="100000"/>
                        <a:satMod val="200000"/>
                      </a:srgbClr>
                    </a:gs>
                    <a:gs pos="75000">
                      <a:srgbClr val="4F81BD">
                        <a:tint val="100000"/>
                        <a:shade val="50000"/>
                        <a:satMod val="150000"/>
                      </a:srgbClr>
                    </a:gs>
                  </a:gsLst>
                  <a:lin ang="5400000"/>
                </a:gradFill>
                <a:effectLst>
                  <a:glow rad="45500">
                    <a:srgbClr val="4F81BD">
                      <a:satMod val="220000"/>
                      <a:alpha val="35000"/>
                    </a:srgbClr>
                  </a:glow>
                </a:effectLst>
              </a:rPr>
              <a:t>Penalty</a:t>
            </a:r>
            <a:endParaRPr lang="en-US" sz="5400" b="1" spc="300" dirty="0">
              <a:ln w="11430" cmpd="sng">
                <a:solidFill>
                  <a:srgbClr val="4F81BD">
                    <a:tint val="10000"/>
                  </a:srgbClr>
                </a:solidFill>
                <a:prstDash val="solid"/>
                <a:miter lim="800000"/>
              </a:ln>
              <a:gradFill>
                <a:gsLst>
                  <a:gs pos="10000">
                    <a:srgbClr val="4F81BD">
                      <a:tint val="83000"/>
                      <a:shade val="100000"/>
                      <a:satMod val="200000"/>
                    </a:srgbClr>
                  </a:gs>
                  <a:gs pos="75000">
                    <a:srgbClr val="4F81BD">
                      <a:tint val="100000"/>
                      <a:shade val="50000"/>
                      <a:satMod val="150000"/>
                    </a:srgbClr>
                  </a:gs>
                </a:gsLst>
                <a:lin ang="5400000"/>
              </a:gradFill>
              <a:effectLst>
                <a:glow rad="45500">
                  <a:srgbClr val="4F81BD">
                    <a:satMod val="220000"/>
                    <a:alpha val="35000"/>
                  </a:srgbClr>
                </a:glow>
              </a:effectLst>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52800" y="3505200"/>
            <a:ext cx="2143125" cy="213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977017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3">
            <a:lumMod val="50000"/>
          </a:schemeClr>
        </a:solid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447800" y="2057400"/>
            <a:ext cx="6477000" cy="3124200"/>
          </a:xfrm>
        </p:spPr>
        <p:txBody>
          <a:bodyPr>
            <a:noAutofit/>
          </a:bodyPr>
          <a:lstStyle/>
          <a:p>
            <a:r>
              <a:rPr lang="en-US" sz="2800" dirty="0" smtClean="0"/>
              <a:t>An appeals court held that a contract that called for an additional payment of $10,000 per acre in a land deal if a road was not completed by a specific date. It did not constitute an unenforceable penalty clause, but a bargained-for term of the contract.</a:t>
            </a:r>
            <a:endParaRPr lang="en-US" sz="2800" dirty="0"/>
          </a:p>
        </p:txBody>
      </p:sp>
      <p:sp>
        <p:nvSpPr>
          <p:cNvPr id="4" name="Rectangle 3"/>
          <p:cNvSpPr/>
          <p:nvPr/>
        </p:nvSpPr>
        <p:spPr>
          <a:xfrm>
            <a:off x="2590800" y="685800"/>
            <a:ext cx="3631635" cy="923330"/>
          </a:xfrm>
          <a:prstGeom prst="rect">
            <a:avLst/>
          </a:prstGeom>
          <a:noFill/>
        </p:spPr>
        <p:txBody>
          <a:bodyPr wrap="non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en-US" sz="5400" b="1" dirty="0" smtClean="0">
                <a:ln/>
                <a:solidFill>
                  <a:srgbClr val="9BBB59"/>
                </a:solidFill>
              </a:rPr>
              <a:t>Description </a:t>
            </a:r>
            <a:endParaRPr lang="en-US" sz="5400" b="1" dirty="0">
              <a:ln/>
              <a:solidFill>
                <a:srgbClr val="9BBB59"/>
              </a:solidFill>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29000" y="5098184"/>
            <a:ext cx="2620963" cy="1736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427142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6">
            <a:lumMod val="75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43000"/>
            <a:ext cx="8229600" cy="4525963"/>
          </a:xfrm>
        </p:spPr>
        <p:txBody>
          <a:bodyPr>
            <a:normAutofit fontScale="92500" lnSpcReduction="20000"/>
          </a:bodyPr>
          <a:lstStyle/>
          <a:p>
            <a:pPr marL="0" indent="0">
              <a:buNone/>
            </a:pPr>
            <a:r>
              <a:rPr lang="en-US" dirty="0" smtClean="0"/>
              <a:t>DID offered Family Farm to buy 20 acres of their land for a total sum of $615,650; $35,000 per acre. The agreement between the two said that DID would pave a road to the property and it would be completed by 12/31/93 and if not DID agreed to pay Family Farms an additional consideration the sum of $10,000.00 an acre. It was not completed by that date and Family Farm sued for an additional $175,900. DID defended the case by saying the clause was an unenforceable penalty clause. Family Farm appealed it. </a:t>
            </a:r>
            <a:endParaRPr lang="en-US" dirty="0"/>
          </a:p>
        </p:txBody>
      </p:sp>
      <p:sp>
        <p:nvSpPr>
          <p:cNvPr id="4" name="Rectangle 3"/>
          <p:cNvSpPr/>
          <p:nvPr/>
        </p:nvSpPr>
        <p:spPr>
          <a:xfrm>
            <a:off x="2514600" y="152400"/>
            <a:ext cx="3085909" cy="923330"/>
          </a:xfrm>
          <a:prstGeom prst="rect">
            <a:avLst/>
          </a:prstGeom>
          <a:noFill/>
        </p:spPr>
        <p:txBody>
          <a:bodyPr wrap="none" lIns="91440" tIns="45720" rIns="91440" bIns="45720">
            <a:spAutoFit/>
          </a:bodyPr>
          <a:lstStyle/>
          <a:p>
            <a:pPr algn="ctr"/>
            <a:r>
              <a:rPr lang="en-US"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Summary </a:t>
            </a:r>
            <a:endParaRPr lang="en-US"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Tree>
    <p:extLst>
      <p:ext uri="{BB962C8B-B14F-4D97-AF65-F5344CB8AC3E}">
        <p14:creationId xmlns:p14="http://schemas.microsoft.com/office/powerpoint/2010/main" val="7628874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C000"/>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90600"/>
            <a:ext cx="8229600" cy="4525963"/>
          </a:xfrm>
        </p:spPr>
        <p:txBody>
          <a:bodyPr>
            <a:normAutofit fontScale="85000" lnSpcReduction="20000"/>
          </a:bodyPr>
          <a:lstStyle/>
          <a:p>
            <a:pPr marL="0" indent="0">
              <a:buNone/>
            </a:pPr>
            <a:r>
              <a:rPr lang="en-US" dirty="0" smtClean="0"/>
              <a:t>The decision was reversed. "A contract written in clear and unambiguous language is not subject to interpretation or construction; rather, the intent of the parties must be determined from the contents of the contract, and the contract must be enforced according to its terms.... Certainly, nothing precludes the parties from creating a contract that provides for payment of additional consideration if the road is not timely completed. Consideration is sufficient to support a contract if there is any detriment to the </a:t>
            </a:r>
            <a:r>
              <a:rPr lang="en-US" dirty="0" err="1" smtClean="0"/>
              <a:t>promisee</a:t>
            </a:r>
            <a:r>
              <a:rPr lang="en-US" dirty="0" smtClean="0"/>
              <a:t> or any benefit to the promisor." Both parties agreed to $30,000 or $45,000 an acre if the road was not completed by that certain date. </a:t>
            </a:r>
            <a:endParaRPr lang="en-US" dirty="0"/>
          </a:p>
        </p:txBody>
      </p:sp>
      <p:sp>
        <p:nvSpPr>
          <p:cNvPr id="4" name="Rectangle 3"/>
          <p:cNvSpPr/>
          <p:nvPr/>
        </p:nvSpPr>
        <p:spPr>
          <a:xfrm>
            <a:off x="2660073" y="-76200"/>
            <a:ext cx="3093604" cy="923330"/>
          </a:xfrm>
          <a:prstGeom prst="rect">
            <a:avLst/>
          </a:prstGeom>
          <a:noFill/>
        </p:spPr>
        <p:txBody>
          <a:bodyPr wrap="none" lIns="91440" tIns="45720" rIns="91440" bIns="45720">
            <a:spAutoFit/>
          </a:bodyPr>
          <a:lstStyle/>
          <a:p>
            <a:pPr algn="ctr"/>
            <a:r>
              <a:rPr lang="en-US" sz="54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DECISION </a:t>
            </a:r>
            <a:endParaRPr lang="en-US" sz="54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spTree>
    <p:extLst>
      <p:ext uri="{BB962C8B-B14F-4D97-AF65-F5344CB8AC3E}">
        <p14:creationId xmlns:p14="http://schemas.microsoft.com/office/powerpoint/2010/main" val="282579969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TotalTime>
  <Words>333</Words>
  <Application>Microsoft Office PowerPoint</Application>
  <PresentationFormat>On-screen Show (4:3)</PresentationFormat>
  <Paragraphs>13</Paragraphs>
  <Slides>6</Slides>
  <Notes>0</Notes>
  <HiddenSlides>0</HiddenSlides>
  <MMClips>0</MMClips>
  <ScaleCrop>false</ScaleCrop>
  <HeadingPairs>
    <vt:vector size="4" baseType="variant">
      <vt:variant>
        <vt:lpstr>Theme</vt:lpstr>
      </vt:variant>
      <vt:variant>
        <vt:i4>3</vt:i4>
      </vt:variant>
      <vt:variant>
        <vt:lpstr>Slide Titles</vt:lpstr>
      </vt:variant>
      <vt:variant>
        <vt:i4>6</vt:i4>
      </vt:variant>
    </vt:vector>
  </HeadingPairs>
  <TitlesOfParts>
    <vt:vector size="9" baseType="lpstr">
      <vt:lpstr>Office Theme</vt:lpstr>
      <vt:lpstr>1_Office Theme</vt:lpstr>
      <vt:lpstr>2_Office Theme</vt:lpstr>
      <vt:lpstr>PowerPoint Presentation</vt:lpstr>
      <vt:lpstr>Consideration is what a person demands and generally must receive in order to make his or her promise legally binding. </vt:lpstr>
      <vt:lpstr>PowerPoint Presentation</vt:lpstr>
      <vt:lpstr>PowerPoint Presentation</vt:lpstr>
      <vt:lpstr>PowerPoint Presentation</vt:lpstr>
      <vt:lpstr>PowerPoint Presentation</vt:lpstr>
    </vt:vector>
  </TitlesOfParts>
  <Company>Admin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Torin Grumm</dc:creator>
  <cp:lastModifiedBy>Torin Grumm</cp:lastModifiedBy>
  <cp:revision>5</cp:revision>
  <dcterms:created xsi:type="dcterms:W3CDTF">2013-10-25T12:55:48Z</dcterms:created>
  <dcterms:modified xsi:type="dcterms:W3CDTF">2013-10-28T13:22:57Z</dcterms:modified>
</cp:coreProperties>
</file>