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37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3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07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0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8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00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1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6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35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11AAC-E56A-46BC-B217-45FBE1F94CD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BEFE8-0427-4E2B-8E46-C38AE3EFA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0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43.xml"/><Relationship Id="rId1" Type="http://schemas.openxmlformats.org/officeDocument/2006/relationships/vmlDrawing" Target="../drawings/vmlDrawing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3.v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4.v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9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5.v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2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8.xml"/><Relationship Id="rId1" Type="http://schemas.openxmlformats.org/officeDocument/2006/relationships/vmlDrawing" Target="../drawings/vmlDrawing6.v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33.xml"/><Relationship Id="rId1" Type="http://schemas.openxmlformats.org/officeDocument/2006/relationships/vmlDrawing" Target="../drawings/vmlDrawing7.v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Assessment </a:t>
            </a:r>
            <a:br>
              <a:rPr lang="en-US" dirty="0" smtClean="0"/>
            </a:br>
            <a:r>
              <a:rPr lang="en-US" sz="2400" dirty="0" smtClean="0"/>
              <a:t>By: Alec Calderwood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359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state supreme court can make its own determination of the facts in a particular case. True or False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897971"/>
              </p:ext>
            </p:extLst>
          </p:nvPr>
        </p:nvGraphicFramePr>
        <p:xfrm>
          <a:off x="4451350" y="2679700"/>
          <a:ext cx="4686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Chart" r:id="rId8" imgW="4686300" imgH="4114800" progId="MSGraph.Chart.8">
                  <p:embed followColorScheme="full"/>
                </p:oleObj>
              </mc:Choice>
              <mc:Fallback>
                <p:oleObj name="Chart" r:id="rId8" imgW="4686300" imgH="4114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1350" y="2679700"/>
                        <a:ext cx="46863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1336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 rot="10800000">
            <a:off x="172720" y="278553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2213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verbatim record of went on at trial?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2671738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Arbitrator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Trial Court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Transcript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037590" y="2718816"/>
            <a:ext cx="1839532" cy="585216"/>
          </a:xfrm>
          <a:prstGeom prst="roundRect">
            <a:avLst/>
          </a:prstGeom>
          <a:noFill/>
          <a:ln w="25400" cap="flat" cmpd="sng" algn="ctr">
            <a:solidFill>
              <a:srgbClr val="00C8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 hidden="1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 hidden="1"/>
            <p:cNvSpPr/>
            <p:nvPr/>
          </p:nvSpPr>
          <p:spPr>
            <a:xfrm>
              <a:off x="190500" y="6388100"/>
              <a:ext cx="1588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 hidden="1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5573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1" animBg="1"/>
      <p:bldP spid="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power to hear a casein full for the first time is what?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3665961"/>
              </p:ext>
            </p:extLst>
          </p:nvPr>
        </p:nvGraphicFramePr>
        <p:xfrm>
          <a:off x="4451350" y="2679700"/>
          <a:ext cx="4686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hart" r:id="rId8" imgW="4686300" imgH="4114800" progId="MSGraph.Chart.8">
                  <p:embed followColorScheme="full"/>
                </p:oleObj>
              </mc:Choice>
              <mc:Fallback>
                <p:oleObj name="Chart" r:id="rId8" imgW="4686300" imgH="4114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1350" y="2679700"/>
                        <a:ext cx="46863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Appellate brief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Appellate Court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Court of record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</a:t>
            </a:r>
            <a:r>
              <a:rPr lang="en-US" dirty="0" smtClean="0"/>
              <a:t>itigate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2252133"/>
            <a:ext cx="355600" cy="355600"/>
          </a:xfrm>
          <a:prstGeom prst="rightArrow">
            <a:avLst>
              <a:gd name="adj1" fmla="val 49190"/>
              <a:gd name="adj2" fmla="val 28010"/>
            </a:avLst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18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98416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fundamental difference between arbitration and mediation is that: </a:t>
            </a:r>
            <a:br>
              <a:rPr lang="en-US" dirty="0" smtClean="0"/>
            </a:br>
            <a:r>
              <a:rPr lang="en-US" dirty="0" smtClean="0"/>
              <a:t>Arbitrator’s decisions is binding on the parties to the issue and a Mediator’s decision is not binding. True or False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03441500"/>
              </p:ext>
            </p:extLst>
          </p:nvPr>
        </p:nvGraphicFramePr>
        <p:xfrm>
          <a:off x="381000" y="3962400"/>
          <a:ext cx="9144000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hart" r:id="rId8" imgW="9144000" imgH="1419149" progId="MSGraph.Chart.8">
                  <p:embed followColorScheme="full"/>
                </p:oleObj>
              </mc:Choice>
              <mc:Fallback>
                <p:oleObj name="Chart" r:id="rId8" imgW="9144000" imgH="1419149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1000" y="3962400"/>
                        <a:ext cx="9144000" cy="141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1447800" y="4114800"/>
            <a:ext cx="8229600" cy="4525963"/>
          </a:xfrm>
        </p:spPr>
        <p:txBody>
          <a:bodyPr tIns="45720" bIns="45720"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 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2028190" y="4160520"/>
            <a:ext cx="847916" cy="487680"/>
          </a:xfrm>
          <a:prstGeom prst="roundRect">
            <a:avLst/>
          </a:prstGeom>
          <a:noFill/>
          <a:ln w="25400" cap="flat" cmpd="sng" algn="ctr">
            <a:solidFill>
              <a:srgbClr val="00C8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0150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power to hear only cases of a specific type?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5412870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Verdict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Probate Court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Court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Specialized Jurisdiction 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 rot="10800000">
            <a:off x="-60960" y="3519932"/>
            <a:ext cx="647700" cy="6477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41872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Trial Court has _?_ jurisdiction over a case.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13894025"/>
              </p:ext>
            </p:extLst>
          </p:nvPr>
        </p:nvGraphicFramePr>
        <p:xfrm>
          <a:off x="4451350" y="2679700"/>
          <a:ext cx="4686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Chart" r:id="rId8" imgW="4686300" imgH="4114800" progId="MSGraph.Chart.8">
                  <p:embed followColorScheme="full"/>
                </p:oleObj>
              </mc:Choice>
              <mc:Fallback>
                <p:oleObj name="Chart" r:id="rId8" imgW="4686300" imgH="4114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1350" y="2679700"/>
                        <a:ext cx="46863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Original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 large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1764453"/>
            <a:ext cx="355600" cy="355600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7704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an appellate court sends a case back down to trial court for a new trial, it is said to have __?__ the case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47806795"/>
              </p:ext>
            </p:extLst>
          </p:nvPr>
        </p:nvGraphicFramePr>
        <p:xfrm>
          <a:off x="4451350" y="2743200"/>
          <a:ext cx="4686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Chart" r:id="rId8" imgW="4686300" imgH="4114800" progId="MSGraph.Chart.8">
                  <p:embed followColorScheme="full"/>
                </p:oleObj>
              </mc:Choice>
              <mc:Fallback>
                <p:oleObj name="Chart" r:id="rId8" imgW="4686300" imgH="4114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1350" y="2743200"/>
                        <a:ext cx="46863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2098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Affirmed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Reversed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Amended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Remanded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037590" y="3913632"/>
            <a:ext cx="1805813" cy="585216"/>
          </a:xfrm>
          <a:prstGeom prst="roundRect">
            <a:avLst/>
          </a:prstGeom>
          <a:noFill/>
          <a:ln w="25400" cap="flat" cmpd="sng" algn="ctr">
            <a:solidFill>
              <a:schemeClr val="folHlink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58074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Federal Trial courts are known as the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11471673"/>
              </p:ext>
            </p:extLst>
          </p:nvPr>
        </p:nvGraphicFramePr>
        <p:xfrm>
          <a:off x="4451350" y="2679700"/>
          <a:ext cx="4686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Chart" r:id="rId8" imgW="4686300" imgH="4114800" progId="MSGraph.Chart.8">
                  <p:embed followColorScheme="full"/>
                </p:oleObj>
              </mc:Choice>
              <mc:Fallback>
                <p:oleObj name="Chart" r:id="rId8" imgW="4686300" imgH="4114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1350" y="2679700"/>
                        <a:ext cx="46863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495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District courts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Federal county courts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Common law courts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037590" y="1645920"/>
            <a:ext cx="2420938" cy="487680"/>
          </a:xfrm>
          <a:prstGeom prst="roundRect">
            <a:avLst/>
          </a:prstGeom>
          <a:noFill/>
          <a:ln w="25400" cap="flat" cmpd="sng" algn="ctr">
            <a:solidFill>
              <a:srgbClr val="00C8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08887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dispute between neighbors involving property damage of $750 would probably be herd in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22443916"/>
              </p:ext>
            </p:extLst>
          </p:nvPr>
        </p:nvGraphicFramePr>
        <p:xfrm>
          <a:off x="381000" y="1828800"/>
          <a:ext cx="7654925" cy="454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Chart" r:id="rId8" imgW="7658100" imgH="4495800" progId="MSGraph.Chart.8">
                  <p:embed followColorScheme="full"/>
                </p:oleObj>
              </mc:Choice>
              <mc:Fallback>
                <p:oleObj name="Chart" r:id="rId8" imgW="7658100" imgH="44958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1000" y="1828800"/>
                        <a:ext cx="7654925" cy="454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1066800" y="1888531"/>
            <a:ext cx="7366000" cy="5006340"/>
          </a:xfrm>
        </p:spPr>
        <p:txBody>
          <a:bodyPr tIns="127000" bIns="127000">
            <a:noAutofit/>
          </a:bodyPr>
          <a:lstStyle/>
          <a:p>
            <a:pPr marL="514350" indent="-514350">
              <a:spcBef>
                <a:spcPct val="0"/>
              </a:spcBef>
              <a:spcAft>
                <a:spcPct val="100000"/>
              </a:spcAft>
              <a:buFont typeface="Arial" pitchFamily="34" charset="0"/>
              <a:buAutoNum type="arabicPeriod"/>
            </a:pPr>
            <a:r>
              <a:rPr lang="en-US" dirty="0" smtClean="0"/>
              <a:t>Federal district court</a:t>
            </a:r>
          </a:p>
          <a:p>
            <a:pPr marL="514350" indent="-514350">
              <a:spcBef>
                <a:spcPct val="0"/>
              </a:spcBef>
              <a:spcAft>
                <a:spcPct val="100000"/>
              </a:spcAft>
              <a:buFont typeface="Arial" pitchFamily="34" charset="0"/>
              <a:buAutoNum type="arabicPeriod"/>
            </a:pPr>
            <a:r>
              <a:rPr lang="en-US" dirty="0" smtClean="0"/>
              <a:t>Probate court</a:t>
            </a:r>
          </a:p>
          <a:p>
            <a:pPr marL="514350" indent="-514350">
              <a:spcBef>
                <a:spcPct val="0"/>
              </a:spcBef>
              <a:spcAft>
                <a:spcPct val="100000"/>
              </a:spcAft>
              <a:buFont typeface="Arial" pitchFamily="34" charset="0"/>
              <a:buAutoNum type="arabicPeriod"/>
            </a:pPr>
            <a:r>
              <a:rPr lang="en-US" dirty="0" smtClean="0"/>
              <a:t>Small claims court</a:t>
            </a:r>
          </a:p>
          <a:p>
            <a:pPr marL="514350" indent="-514350">
              <a:spcBef>
                <a:spcPct val="0"/>
              </a:spcBef>
              <a:spcAft>
                <a:spcPct val="100000"/>
              </a:spcAft>
              <a:buFont typeface="Arial" pitchFamily="34" charset="0"/>
              <a:buAutoNum type="arabicPeriod"/>
            </a:pPr>
            <a:r>
              <a:rPr lang="en-US" dirty="0" smtClean="0"/>
              <a:t>Associate circuit court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833120" y="4063617"/>
            <a:ext cx="292100" cy="292100"/>
          </a:xfrm>
          <a:prstGeom prst="rightArrow">
            <a:avLst>
              <a:gd name="adj1" fmla="val 49190"/>
              <a:gd name="adj2" fmla="val 28010"/>
            </a:avLst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ResponseCounter"/>
          <p:cNvGrpSpPr/>
          <p:nvPr>
            <p:custDataLst>
              <p:tags r:id="rId6"/>
            </p:custDataLst>
          </p:nvPr>
        </p:nvGrpSpPr>
        <p:grpSpPr>
          <a:xfrm>
            <a:off x="127000" y="6413500"/>
            <a:ext cx="3860800" cy="317500"/>
            <a:chOff x="190500" y="6350000"/>
            <a:chExt cx="3860800" cy="317500"/>
          </a:xfrm>
        </p:grpSpPr>
        <p:sp>
          <p:nvSpPr>
            <p:cNvPr id="7" name="RCFill"/>
            <p:cNvSpPr/>
            <p:nvPr/>
          </p:nvSpPr>
          <p:spPr>
            <a:xfrm>
              <a:off x="215900" y="6388100"/>
              <a:ext cx="3810000" cy="254000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C6E2FF"/>
              </a:bgClr>
            </a:patt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CFrame"/>
            <p:cNvSpPr/>
            <p:nvPr/>
          </p:nvSpPr>
          <p:spPr>
            <a:xfrm>
              <a:off x="190500" y="6350000"/>
              <a:ext cx="3860800" cy="317500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rgbClr val="000000"/>
                  </a:solidFill>
                  <a:latin typeface="Tahoma"/>
                </a:rPr>
                <a:t>0 of 30</a:t>
              </a:r>
              <a:endParaRPr lang="en-US" sz="1400" b="1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8386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4.0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Appellate brief &#10;Appellate Court &#10;Court of record &#10;Litiga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9514CA9EB34B99B0C34265770B56A7"/>
  <p:tag name="SLIDEID" val="159514CA9EB34B99B0C34265770B56A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he fundamental difference between arbitration and mediation is that:  Arbitrator’s decisions is binding on the parties to the issue and a Mediator’s decision is not binding. True or False "/>
  <p:tag name="ANSWERSALIAS" val="True|smicln|False "/>
  <p:tag name="VALUES" val="Correct|smicln|Incorrec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1"/>
  <p:tag name="FONTSIZE" val="32"/>
  <p:tag name="BULLETTYPE" val="ppBulletArabicPeriod"/>
  <p:tag name="ANSWERTEXT" val="True&#10;False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DE833397FF74FF4A012B5065E0FE45B"/>
  <p:tag name="SLIDEID" val="7DE833397FF74FF4A012B5065E0FE45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e power to hear only cases of a specific type?"/>
  <p:tag name="ANSWERSALIAS" val="Verdict|smicln|Probate Court|smicln|Court|smicln|Specialized Jurisdiction "/>
  <p:tag name="VALUES" val="Incorrect|smicln|Incorrect|smicln|Incorrect|smicln|Correc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3"/>
  <p:tag name="FONTSIZE" val="32"/>
  <p:tag name="BULLETTYPE" val="ppBulletArabicPeriod"/>
  <p:tag name="ANSWERTEXT" val="Verdict&#10;Probate Court&#10;Court&#10;Specialized Jurisdiction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DD19ABEE7984172A2DDA5BCD157278C"/>
  <p:tag name="SLIDEID" val="FDD19ABEE7984172A2DDA5BCD157278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Trial Court has _?_ jurisdiction over a case."/>
  <p:tag name="ANSWERSALIAS" val="Original|smicln|No|smicln|False |smicln|A large"/>
  <p:tag name="VALUES" val="Correct|smicln|Incorrect|smicln|Incorrect|smicln|Incorrec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6"/>
  <p:tag name="FONTSIZE" val="32"/>
  <p:tag name="BULLETTYPE" val="ppBulletArabicPeriod"/>
  <p:tag name="ANSWERTEXT" val="Original&#10;No&#10;False &#10;A larg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B3FFC393C854DB9BD27FF0A64B9300A"/>
  <p:tag name="SLIDEID" val="7B3FFC393C854DB9BD27FF0A64B9300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en an appellate court sends a case back down to trial court for a new trial, it is said to have __?__ the case"/>
  <p:tag name="ANSWERSALIAS" val="Affirmed |smicln|Reversed |smicln|Amended |smicln|Remanded"/>
  <p:tag name="VALUES" val="Incorrect|smicln|Incorrect|smicln|Incorrect|smicln|Corr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9248AFB6ED4F329D75E9306625ED01"/>
  <p:tag name="SLIDEID" val="5C9248AFB6ED4F329D75E9306625ED0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e verbatim record of went on at trial?"/>
  <p:tag name="ANSWERSALIAS" val="Arbitrator |smicln|Trial Court|smicln|Transcript |smicln|All of the Above"/>
  <p:tag name="TOTALRESPONSES" val="0"/>
  <p:tag name="VALUES" val="Incorrect|smicln|Incorrect|smicln|Correct|smicln|Incorrect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7"/>
  <p:tag name="FONTSIZE" val="32"/>
  <p:tag name="BULLETTYPE" val="ppBulletArabicPeriod"/>
  <p:tag name="ANSWERTEXT" val="Affirmed &#10;Reversed &#10;Amended &#10;Remande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D72C86FC006445B85CF65594D088C73"/>
  <p:tag name="SLIDEID" val="FD72C86FC006445B85CF65594D088C7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he Federal Trial courts are known as the"/>
  <p:tag name="ANSWERSALIAS" val="District courts|smicln|Federal county courts|smicln|Common law courts|smicln|All of the above"/>
  <p:tag name="VALUES" val="Correct|smicln|Incorrect|smicln|Incorrect|smicln|Incorrec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2"/>
  <p:tag name="FONTSIZE" val="32"/>
  <p:tag name="BULLETTYPE" val="ppBulletArabicPeriod"/>
  <p:tag name="ANSWERTEXT" val="District courts&#10;Federal county courts&#10;Common law courts&#10;All of the abov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9536F87737403BBB11B5C710409151"/>
  <p:tag name="SLIDEID" val="579536F87737403BBB11B5C71040915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dispute between neighbors involving property damage of $750 would probably be herd in "/>
  <p:tag name="ANSWERSALIAS" val="Federal district court|smicln|Probate court|smicln|Small claims court|smicln|Associate circuit court"/>
  <p:tag name="VALUES" val="Incorrect|smicln|Incorrect|smicln|Correct|smicln|Incorrec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Federal district court&#10;Probate court&#10;Small claims court&#10;Associate circuit court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206745F18A84386BCB9A9AF5D3E2F43"/>
  <p:tag name="SLIDEID" val="5206745F18A84386BCB9A9AF5D3E2F4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ate supreme court can make its own determination of the facts in a particular case. True or False"/>
  <p:tag name="ANSWERSALIAS" val="True |smicln|False"/>
  <p:tag name="VALUES" val="Incorrect|smicln|Correct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1"/>
  <p:tag name="FONTSIZE" val="32"/>
  <p:tag name="BULLETTYPE" val="ppBulletArabicPeriod"/>
  <p:tag name="ANSWERTEXT" val="True &#10;Fals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2"/>
  <p:tag name="FONTSIZE" val="32"/>
  <p:tag name="BULLETTYPE" val="ppBulletArabicPeriod"/>
  <p:tag name="ANSWERTEXT" val="Arbitrator &#10;Trial Court&#10;Transcript &#10;All of the Abov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Meter"/>
  <p:tag name="STYL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52BA6885C1D485BAA6DBCED1FFF90DA"/>
  <p:tag name="SLIDEID" val="652BA6885C1D485BAA6DBCED1FFF90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he power to hear a casein full for the first time is what?"/>
  <p:tag name="ANSWERSALIAS" val="Appellate brief |smicln|Appellate Court |smicln|Court of record |smicln|Litigate"/>
  <p:tag name="VALUES" val="Incorrect|smicln|Correct|smicln|Incorrect|smicln|Incorrec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214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Microsoft Graph Chart</vt:lpstr>
      <vt:lpstr>Chapter 3 Assessment  By: Alec Calderwood</vt:lpstr>
      <vt:lpstr>What is the verbatim record of went on at trial?</vt:lpstr>
      <vt:lpstr>The power to hear a casein full for the first time is what?</vt:lpstr>
      <vt:lpstr>The fundamental difference between arbitration and mediation is that:  Arbitrator’s decisions is binding on the parties to the issue and a Mediator’s decision is not binding. True or False </vt:lpstr>
      <vt:lpstr>What is the power to hear only cases of a specific type?</vt:lpstr>
      <vt:lpstr>A Trial Court has _?_ jurisdiction over a case.</vt:lpstr>
      <vt:lpstr>When an appellate court sends a case back down to trial court for a new trial, it is said to have __?__ the case</vt:lpstr>
      <vt:lpstr>The Federal Trial courts are known as the</vt:lpstr>
      <vt:lpstr>A dispute between neighbors involving property damage of $750 would probably be herd in </vt:lpstr>
      <vt:lpstr>A state supreme court can make its own determination of the facts in a particular case. True or False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Calderwood</dc:creator>
  <cp:lastModifiedBy>Alexander Calderwood</cp:lastModifiedBy>
  <cp:revision>14</cp:revision>
  <dcterms:created xsi:type="dcterms:W3CDTF">2013-02-19T18:39:01Z</dcterms:created>
  <dcterms:modified xsi:type="dcterms:W3CDTF">2013-02-19T19:04:36Z</dcterms:modified>
</cp:coreProperties>
</file>