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535D9B-1B5D-4268-8E8A-C7FC94E65D0D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AD9D51-E8E3-42A7-B4F2-6992822832C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Chapter 33</a:t>
            </a:r>
            <a:br>
              <a:rPr lang="en-US" dirty="0" smtClean="0"/>
            </a:br>
            <a:r>
              <a:rPr lang="en-US" dirty="0" smtClean="0"/>
              <a:t>Creditors, Debtors, and Bankruptcy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7848600" cy="17526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33—1 Legal Protection of </a:t>
            </a:r>
            <a:r>
              <a:rPr lang="en-US" sz="4000" dirty="0" smtClean="0"/>
              <a:t>Creditors</a:t>
            </a:r>
          </a:p>
          <a:p>
            <a:pPr algn="ctr"/>
            <a:r>
              <a:rPr lang="en-US" sz="4000" smtClean="0"/>
              <a:t>Pages 593-596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46123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Laws That Protect Creditors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763000" cy="4389120"/>
          </a:xfrm>
        </p:spPr>
        <p:txBody>
          <a:bodyPr>
            <a:normAutofit fontScale="92500"/>
          </a:bodyPr>
          <a:lstStyle/>
          <a:p>
            <a:r>
              <a:rPr lang="en-US" sz="3600" dirty="0" smtClean="0">
                <a:latin typeface="Comic Sans MS" pitchFamily="66" charset="0"/>
              </a:rPr>
              <a:t>Primary concern of a typical creditor is that the loan be paid promptly when due.</a:t>
            </a:r>
          </a:p>
          <a:p>
            <a:r>
              <a:rPr lang="en-US" sz="3200" b="1" dirty="0" smtClean="0"/>
              <a:t>Secure debts</a:t>
            </a:r>
            <a:r>
              <a:rPr lang="en-US" sz="3200" dirty="0" smtClean="0"/>
              <a:t>-</a:t>
            </a:r>
            <a:r>
              <a:rPr lang="en-US" sz="2800" dirty="0" smtClean="0"/>
              <a:t>personal property or real property are common ways the law allows creditors to protect themselves</a:t>
            </a:r>
            <a:r>
              <a:rPr lang="en-US" sz="2800" dirty="0"/>
              <a:t> </a:t>
            </a:r>
            <a:r>
              <a:rPr lang="en-US" sz="2800" dirty="0" smtClean="0"/>
              <a:t>(sell or process)</a:t>
            </a:r>
          </a:p>
          <a:p>
            <a:r>
              <a:rPr lang="en-US" sz="3200" b="1" dirty="0" smtClean="0"/>
              <a:t>Pledges-</a:t>
            </a:r>
            <a:r>
              <a:rPr lang="en-US" sz="2800" b="1" dirty="0" smtClean="0"/>
              <a:t> </a:t>
            </a:r>
            <a:r>
              <a:rPr lang="en-US" sz="2800" dirty="0" smtClean="0"/>
              <a:t>Have procession of the property until the debt is paid (stocks)</a:t>
            </a:r>
          </a:p>
          <a:p>
            <a:r>
              <a:rPr lang="en-US" sz="2800" b="1" dirty="0" smtClean="0"/>
              <a:t>Pawn- </a:t>
            </a:r>
            <a:r>
              <a:rPr lang="en-US" sz="2800" dirty="0" smtClean="0"/>
              <a:t>Collateral for this type of pledge (jewelry, camera, musical instrument)- pawn ticket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54017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Involuntary Liens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/>
              <a:t>Lien</a:t>
            </a:r>
            <a:r>
              <a:rPr lang="en-US" dirty="0" smtClean="0"/>
              <a:t>- a claim, encumbrance, or charge against property that give the creditor the right, in case of default on a payment that is due, to sell the property and to use the proceeds from the sale to pay the dept.</a:t>
            </a:r>
            <a:endParaRPr lang="en-US" dirty="0" smtClean="0"/>
          </a:p>
          <a:p>
            <a:r>
              <a:rPr lang="en-US" b="1" u="sng" dirty="0" smtClean="0"/>
              <a:t>Mechanic’s </a:t>
            </a:r>
            <a:r>
              <a:rPr lang="en-US" b="1" u="sng" dirty="0" smtClean="0"/>
              <a:t>Lien- </a:t>
            </a:r>
            <a:r>
              <a:rPr lang="en-US" dirty="0" smtClean="0"/>
              <a:t>allows a person who had not been paid for labor or materials furnished to build a home, building or other real property improvement to file a legal claim against the property. If the debt is not paid, the realty may be sold</a:t>
            </a:r>
            <a:endParaRPr lang="en-US" b="1" u="sng" dirty="0" smtClean="0"/>
          </a:p>
          <a:p>
            <a:r>
              <a:rPr lang="en-US" b="1" u="sng" dirty="0" smtClean="0"/>
              <a:t>Artisan’s </a:t>
            </a:r>
            <a:r>
              <a:rPr lang="en-US" b="1" u="sng" dirty="0" smtClean="0"/>
              <a:t>Lien- </a:t>
            </a:r>
            <a:r>
              <a:rPr lang="en-US" dirty="0" smtClean="0"/>
              <a:t>allows persons who have not been paid for service, such as repairing a car or watch to retain possession of the serviced items until the service charges are paid.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923848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763000" cy="6477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</a:rPr>
              <a:t>Laws Involving Third Parties</a:t>
            </a:r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b="1" u="sng" dirty="0" err="1" smtClean="0"/>
              <a:t>Suretyship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sz="2000" dirty="0" smtClean="0">
                <a:latin typeface="Comic Sans MS" pitchFamily="66" charset="0"/>
              </a:rPr>
              <a:t>Creditor who wishes assurance beyond the debtor’s promise to pay may demand that a creditworthy third party assumes the liability.  A contractual relation in which a third party agrees to be primarily liable for the debt or obligation if payment or performance becomes overdue.  Three parties are involved:</a:t>
            </a:r>
          </a:p>
          <a:p>
            <a:pPr lvl="2"/>
            <a:r>
              <a:rPr lang="en-US" sz="1500" dirty="0" smtClean="0">
                <a:latin typeface="Comic Sans MS" pitchFamily="66" charset="0"/>
              </a:rPr>
              <a:t>PRINCIPAL DEBTOR</a:t>
            </a:r>
          </a:p>
          <a:p>
            <a:pPr lvl="2"/>
            <a:r>
              <a:rPr lang="en-US" sz="1500" dirty="0" smtClean="0">
                <a:latin typeface="Comic Sans MS" pitchFamily="66" charset="0"/>
              </a:rPr>
              <a:t>CREDITOR</a:t>
            </a:r>
          </a:p>
          <a:p>
            <a:pPr lvl="2"/>
            <a:r>
              <a:rPr lang="en-US" sz="1500" dirty="0" smtClean="0">
                <a:latin typeface="Comic Sans MS" pitchFamily="66" charset="0"/>
              </a:rPr>
              <a:t>SURETY- 3rd party promises to be liable for debt </a:t>
            </a:r>
          </a:p>
          <a:p>
            <a:r>
              <a:rPr lang="en-US" b="1" u="sng" dirty="0" err="1" smtClean="0"/>
              <a:t>Guarnety</a:t>
            </a:r>
            <a:r>
              <a:rPr lang="en-US" b="1" u="sng" dirty="0" smtClean="0"/>
              <a:t>- </a:t>
            </a:r>
            <a:r>
              <a:rPr lang="en-US" sz="2000" dirty="0" smtClean="0">
                <a:latin typeface="Comic Sans MS" pitchFamily="66" charset="0"/>
              </a:rPr>
              <a:t>Protects the creditor-guarantor agrees to pay if the principal debtor fails to do so.  The guarantor is only secondarily liable.  </a:t>
            </a:r>
            <a:endParaRPr lang="en-US" sz="2000" b="1" u="sng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/>
                <a:ea typeface="+mj-ea"/>
                <a:cs typeface="+mj-cs"/>
              </a:rPr>
              <a:t>Laws </a:t>
            </a:r>
            <a:r>
              <a:rPr lang="en-US" sz="3200" b="1" dirty="0" smtClean="0">
                <a:solidFill>
                  <a:srgbClr val="0070C0"/>
                </a:solidFill>
                <a:latin typeface="Calibri"/>
                <a:ea typeface="+mj-ea"/>
                <a:cs typeface="+mj-cs"/>
              </a:rPr>
              <a:t>Concerning Unsecured Debts</a:t>
            </a:r>
          </a:p>
          <a:p>
            <a:r>
              <a:rPr lang="en-US" sz="2400" b="1" u="sng" dirty="0" smtClean="0"/>
              <a:t>Unsecured </a:t>
            </a:r>
            <a:r>
              <a:rPr lang="en-US" sz="2000" u="sng" dirty="0" smtClean="0">
                <a:latin typeface="Comic Sans MS" pitchFamily="66" charset="0"/>
              </a:rPr>
              <a:t>Debts</a:t>
            </a:r>
            <a:r>
              <a:rPr lang="en-US" sz="2000" dirty="0" smtClean="0">
                <a:latin typeface="Comic Sans MS" pitchFamily="66" charset="0"/>
              </a:rPr>
              <a:t>-debt based only on the oral or written promise of the debtor</a:t>
            </a:r>
            <a:r>
              <a:rPr lang="en-US" sz="2000" dirty="0" smtClean="0">
                <a:latin typeface="Comic Sans MS" pitchFamily="66" charset="0"/>
              </a:rPr>
              <a:t>. Must sue the debtor for breach of contract. </a:t>
            </a:r>
            <a:endParaRPr lang="en-US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alibri"/>
              </a:rPr>
              <a:t>Laws </a:t>
            </a:r>
            <a:r>
              <a:rPr lang="en-US" sz="2400" b="1" dirty="0" smtClean="0">
                <a:solidFill>
                  <a:srgbClr val="0070C0"/>
                </a:solidFill>
                <a:latin typeface="Calibri"/>
              </a:rPr>
              <a:t>Allowing Garnishment of </a:t>
            </a:r>
            <a:r>
              <a:rPr lang="en-US" sz="2400" b="1" dirty="0" smtClean="0">
                <a:solidFill>
                  <a:srgbClr val="0070C0"/>
                </a:solidFill>
                <a:latin typeface="Calibri"/>
              </a:rPr>
              <a:t>Wages</a:t>
            </a:r>
          </a:p>
          <a:p>
            <a:r>
              <a:rPr lang="en-US" sz="2000" dirty="0" smtClean="0">
                <a:latin typeface="Comic Sans MS" pitchFamily="66" charset="0"/>
              </a:rPr>
              <a:t>Once a creditor's claim is shown to be legally valid and fair in a court hearing the creditor may receive a portion of the debtors wages directly from the debtors employer- 25% of take home pay- Consumer Credit Protection Act</a:t>
            </a:r>
            <a:endParaRPr lang="en-US" sz="2000" dirty="0">
              <a:latin typeface="Comic Sans MS" pitchFamily="66" charset="0"/>
            </a:endParaRPr>
          </a:p>
          <a:p>
            <a:endParaRPr lang="en-US" sz="3200" b="1" dirty="0" smtClean="0">
              <a:solidFill>
                <a:srgbClr val="04617B"/>
              </a:solidFill>
              <a:latin typeface="Calibri"/>
              <a:ea typeface="+mj-ea"/>
              <a:cs typeface="+mj-cs"/>
            </a:endParaRPr>
          </a:p>
          <a:p>
            <a:endParaRPr lang="en-US" sz="3200" b="1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1550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373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Chapter 33 Creditors, Debtors, and Bankruptcy</vt:lpstr>
      <vt:lpstr>Laws That Protect Creditors</vt:lpstr>
      <vt:lpstr>Involuntary Liens 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33 Creditors, Debtors, and Bankruptcy</dc:title>
  <dc:creator>Linda Christensen</dc:creator>
  <cp:lastModifiedBy>Linda Christensen</cp:lastModifiedBy>
  <cp:revision>8</cp:revision>
  <dcterms:created xsi:type="dcterms:W3CDTF">2014-05-06T18:18:08Z</dcterms:created>
  <dcterms:modified xsi:type="dcterms:W3CDTF">2014-05-07T14:47:26Z</dcterms:modified>
</cp:coreProperties>
</file>