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557EF10-77FD-460F-A17F-3EF6933773D8}" type="datetimeFigureOut">
              <a:rPr lang="en-US" smtClean="0"/>
              <a:t>10/31/2013</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F812B92-F8FA-42D4-8B7C-5DCE1C6317AB}" type="slidenum">
              <a:rPr lang="en-US" smtClean="0"/>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557EF10-77FD-460F-A17F-3EF6933773D8}" type="datetimeFigureOut">
              <a:rPr lang="en-US" smtClean="0"/>
              <a:t>10/31/2013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812B92-F8FA-42D4-8B7C-5DCE1C6317AB}"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7F812B92-F8FA-42D4-8B7C-5DCE1C6317AB}" type="slidenum">
              <a:rPr lang="en-US" smtClean="0"/>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557EF10-77FD-460F-A17F-3EF6933773D8}" type="datetimeFigureOut">
              <a:rPr lang="en-US" smtClean="0"/>
              <a:t>10/31/2013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557EF10-77FD-460F-A17F-3EF6933773D8}" type="datetimeFigureOut">
              <a:rPr lang="en-US" smtClean="0"/>
              <a:t>10/31/2013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7F812B92-F8FA-42D4-8B7C-5DCE1C6317AB}" type="slidenum">
              <a:rPr lang="en-US" smtClean="0"/>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2557EF10-77FD-460F-A17F-3EF6933773D8}" type="datetimeFigureOut">
              <a:rPr lang="en-US" smtClean="0"/>
              <a:t>10/31/2013</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F812B92-F8FA-42D4-8B7C-5DCE1C6317AB}" type="slidenum">
              <a:rPr lang="en-US" smtClean="0"/>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2557EF10-77FD-460F-A17F-3EF6933773D8}" type="datetimeFigureOut">
              <a:rPr lang="en-US" smtClean="0"/>
              <a:t>10/31/2013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F812B92-F8FA-42D4-8B7C-5DCE1C6317AB}" type="slidenum">
              <a:rPr lang="en-US" smtClean="0"/>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557EF10-77FD-460F-A17F-3EF6933773D8}" type="datetimeFigureOut">
              <a:rPr lang="en-US" smtClean="0"/>
              <a:t>10/31/2013</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F812B92-F8FA-42D4-8B7C-5DCE1C6317AB}" type="slidenum">
              <a:rPr lang="en-US" smtClean="0"/>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557EF10-77FD-460F-A17F-3EF6933773D8}" type="datetimeFigureOut">
              <a:rPr lang="en-US" smtClean="0"/>
              <a:t>10/31/2013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7F812B92-F8FA-42D4-8B7C-5DCE1C6317A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557EF10-77FD-460F-A17F-3EF6933773D8}" type="datetimeFigureOut">
              <a:rPr lang="en-US" smtClean="0"/>
              <a:t>10/31/2013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F812B92-F8FA-42D4-8B7C-5DCE1C6317A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F812B92-F8FA-42D4-8B7C-5DCE1C6317AB}" type="slidenum">
              <a:rPr lang="en-US" smtClean="0"/>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2557EF10-77FD-460F-A17F-3EF6933773D8}" type="datetimeFigureOut">
              <a:rPr lang="en-US" smtClean="0"/>
              <a:t>10/31/2013</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7F812B92-F8FA-42D4-8B7C-5DCE1C6317AB}" type="slidenum">
              <a:rPr lang="en-US" smtClean="0"/>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2557EF10-77FD-460F-A17F-3EF6933773D8}" type="datetimeFigureOut">
              <a:rPr lang="en-US" smtClean="0"/>
              <a:t>10/31/2013</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557EF10-77FD-460F-A17F-3EF6933773D8}" type="datetimeFigureOut">
              <a:rPr lang="en-US" smtClean="0"/>
              <a:t>10/31/2013</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F812B92-F8FA-42D4-8B7C-5DCE1C6317AB}" type="slidenum">
              <a:rPr lang="en-US" smtClean="0"/>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r>
              <a:rPr lang="en-US" sz="6600" dirty="0" smtClean="0"/>
              <a:t>Creation of Offers</a:t>
            </a:r>
            <a:endParaRPr lang="en-US" sz="6600" dirty="0"/>
          </a:p>
        </p:txBody>
      </p:sp>
      <p:sp>
        <p:nvSpPr>
          <p:cNvPr id="2" name="Title 1"/>
          <p:cNvSpPr>
            <a:spLocks noGrp="1"/>
          </p:cNvSpPr>
          <p:nvPr>
            <p:ph type="ctrTitle"/>
          </p:nvPr>
        </p:nvSpPr>
        <p:spPr/>
        <p:txBody>
          <a:bodyPr/>
          <a:lstStyle/>
          <a:p>
            <a:r>
              <a:rPr lang="en-US" dirty="0" smtClean="0"/>
              <a:t>Chapter 6-1</a:t>
            </a:r>
            <a:endParaRPr lang="en-US" dirty="0"/>
          </a:p>
        </p:txBody>
      </p:sp>
    </p:spTree>
    <p:extLst>
      <p:ext uri="{BB962C8B-B14F-4D97-AF65-F5344CB8AC3E}">
        <p14:creationId xmlns:p14="http://schemas.microsoft.com/office/powerpoint/2010/main" val="2266477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371600" y="2590800"/>
            <a:ext cx="6400800" cy="1752600"/>
          </a:xfrm>
        </p:spPr>
        <p:txBody>
          <a:bodyPr>
            <a:noAutofit/>
          </a:bodyPr>
          <a:lstStyle/>
          <a:p>
            <a:r>
              <a:rPr lang="en-US" sz="1800" dirty="0" smtClean="0"/>
              <a:t>How Can offers be Ended?</a:t>
            </a:r>
          </a:p>
          <a:p>
            <a:endParaRPr lang="en-US" sz="1800" dirty="0"/>
          </a:p>
          <a:p>
            <a:pPr marL="285750" indent="-285750" algn="l">
              <a:buFont typeface="Arial" pitchFamily="34" charset="0"/>
              <a:buChar char="•"/>
            </a:pPr>
            <a:r>
              <a:rPr lang="en-US" sz="1800" dirty="0" smtClean="0"/>
              <a:t>Revocation by the Offeror</a:t>
            </a:r>
          </a:p>
          <a:p>
            <a:pPr marL="285750" indent="-285750" algn="l">
              <a:buFont typeface="Arial" pitchFamily="34" charset="0"/>
              <a:buChar char="•"/>
            </a:pPr>
            <a:r>
              <a:rPr lang="en-US" sz="1800" dirty="0" smtClean="0"/>
              <a:t>Time Stated in the offer</a:t>
            </a:r>
          </a:p>
          <a:p>
            <a:pPr marL="285750" indent="-285750" algn="l">
              <a:buFont typeface="Arial" pitchFamily="34" charset="0"/>
              <a:buChar char="•"/>
            </a:pPr>
            <a:r>
              <a:rPr lang="en-US" sz="1800" dirty="0" smtClean="0"/>
              <a:t>Reasonable length of time</a:t>
            </a:r>
          </a:p>
          <a:p>
            <a:pPr marL="285750" indent="-285750" algn="l">
              <a:buFont typeface="Arial" pitchFamily="34" charset="0"/>
              <a:buChar char="•"/>
            </a:pPr>
            <a:r>
              <a:rPr lang="en-US" sz="1800" dirty="0" smtClean="0"/>
              <a:t>Rejection by the offeree</a:t>
            </a:r>
          </a:p>
          <a:p>
            <a:pPr marL="285750" indent="-285750" algn="l">
              <a:buFont typeface="Arial" pitchFamily="34" charset="0"/>
              <a:buChar char="•"/>
            </a:pPr>
            <a:r>
              <a:rPr lang="en-US" sz="1800" dirty="0" smtClean="0"/>
              <a:t>Counteroffer</a:t>
            </a:r>
          </a:p>
          <a:p>
            <a:pPr marL="285750" indent="-285750" algn="l">
              <a:buFont typeface="Arial" pitchFamily="34" charset="0"/>
              <a:buChar char="•"/>
            </a:pPr>
            <a:r>
              <a:rPr lang="en-US" sz="1800" dirty="0" smtClean="0"/>
              <a:t>Death or insanity of either the offeror or offeree</a:t>
            </a:r>
          </a:p>
          <a:p>
            <a:pPr marL="285750" indent="-285750" algn="l">
              <a:buFont typeface="Arial" pitchFamily="34" charset="0"/>
              <a:buChar char="•"/>
            </a:pPr>
            <a:r>
              <a:rPr lang="en-US" sz="1800" dirty="0" smtClean="0"/>
              <a:t>Destruction of the specific subject matter</a:t>
            </a:r>
            <a:endParaRPr lang="en-US" sz="1800" dirty="0"/>
          </a:p>
        </p:txBody>
      </p:sp>
      <p:sp>
        <p:nvSpPr>
          <p:cNvPr id="3" name="Title 2"/>
          <p:cNvSpPr>
            <a:spLocks noGrp="1"/>
          </p:cNvSpPr>
          <p:nvPr>
            <p:ph type="ctrTitle"/>
          </p:nvPr>
        </p:nvSpPr>
        <p:spPr/>
        <p:txBody>
          <a:bodyPr>
            <a:normAutofit fontScale="90000"/>
          </a:bodyPr>
          <a:lstStyle/>
          <a:p>
            <a:r>
              <a:rPr lang="en-US" dirty="0" smtClean="0"/>
              <a:t>6-2</a:t>
            </a:r>
            <a:br>
              <a:rPr lang="en-US" dirty="0" smtClean="0"/>
            </a:br>
            <a:r>
              <a:rPr lang="en-US" dirty="0" smtClean="0"/>
              <a:t>Termination of Offers</a:t>
            </a:r>
            <a:br>
              <a:rPr lang="en-US" dirty="0" smtClean="0"/>
            </a:br>
            <a:r>
              <a:rPr lang="en-US" sz="1800" dirty="0" smtClean="0"/>
              <a:t>Once made an offer does not last forever.  It may be terminated in number of ways</a:t>
            </a:r>
            <a:endParaRPr lang="en-US" dirty="0"/>
          </a:p>
        </p:txBody>
      </p:sp>
    </p:spTree>
    <p:extLst>
      <p:ext uri="{BB962C8B-B14F-4D97-AF65-F5344CB8AC3E}">
        <p14:creationId xmlns:p14="http://schemas.microsoft.com/office/powerpoint/2010/main" val="3270766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533399"/>
            <a:ext cx="8763000" cy="5632311"/>
          </a:xfrm>
          <a:prstGeom prst="rect">
            <a:avLst/>
          </a:prstGeom>
          <a:noFill/>
        </p:spPr>
        <p:txBody>
          <a:bodyPr wrap="square" rtlCol="0">
            <a:spAutoFit/>
          </a:bodyPr>
          <a:lstStyle/>
          <a:p>
            <a:pPr marL="342900" indent="-342900">
              <a:buFont typeface="+mj-lt"/>
              <a:buAutoNum type="arabicPeriod"/>
            </a:pPr>
            <a:r>
              <a:rPr lang="en-US" b="1" dirty="0" smtClean="0">
                <a:latin typeface="Comic Sans MS" pitchFamily="66" charset="0"/>
              </a:rPr>
              <a:t>Revocation by the Offeror</a:t>
            </a:r>
            <a:r>
              <a:rPr lang="en-US" dirty="0" smtClean="0">
                <a:latin typeface="Comic Sans MS" pitchFamily="66" charset="0"/>
              </a:rPr>
              <a:t>: After an offer has been made, the offeror can generally revoke it anytime before it is accepted  by the offeree even if it was promised that the offer would remain open for a particular period.  </a:t>
            </a:r>
          </a:p>
          <a:p>
            <a:pPr algn="ctr"/>
            <a:r>
              <a:rPr lang="en-US" b="1" dirty="0" smtClean="0">
                <a:latin typeface="Comic Sans MS" pitchFamily="66" charset="0"/>
              </a:rPr>
              <a:t>Revocation: The right to withdraw an offer before it is accepted</a:t>
            </a:r>
          </a:p>
          <a:p>
            <a:r>
              <a:rPr lang="en-US" dirty="0" smtClean="0">
                <a:latin typeface="Comic Sans MS" pitchFamily="66" charset="0"/>
              </a:rPr>
              <a:t>2. </a:t>
            </a:r>
            <a:r>
              <a:rPr lang="en-US" b="1" dirty="0" smtClean="0">
                <a:latin typeface="Comic Sans MS" pitchFamily="66" charset="0"/>
              </a:rPr>
              <a:t>Time Stated in the Offer</a:t>
            </a:r>
            <a:r>
              <a:rPr lang="en-US" dirty="0" smtClean="0">
                <a:latin typeface="Comic Sans MS" pitchFamily="66" charset="0"/>
              </a:rPr>
              <a:t>: In making an offer, the offeror may stat how and when the offer must be accepted. </a:t>
            </a:r>
          </a:p>
          <a:p>
            <a:r>
              <a:rPr lang="en-US" b="1" dirty="0" smtClean="0">
                <a:latin typeface="Comic Sans MS" pitchFamily="66" charset="0"/>
              </a:rPr>
              <a:t>3. Reasonable Length of Time: </a:t>
            </a:r>
            <a:r>
              <a:rPr lang="en-US" dirty="0" smtClean="0">
                <a:latin typeface="Comic Sans MS" pitchFamily="66" charset="0"/>
              </a:rPr>
              <a:t>When nothing is said in the offer about how </a:t>
            </a:r>
          </a:p>
          <a:p>
            <a:r>
              <a:rPr lang="en-US" dirty="0">
                <a:latin typeface="Comic Sans MS" pitchFamily="66" charset="0"/>
              </a:rPr>
              <a:t> </a:t>
            </a:r>
            <a:r>
              <a:rPr lang="en-US" dirty="0" smtClean="0">
                <a:latin typeface="Comic Sans MS" pitchFamily="66" charset="0"/>
              </a:rPr>
              <a:t>    long it will remain open, it will end after a reasonable length of time</a:t>
            </a:r>
          </a:p>
          <a:p>
            <a:r>
              <a:rPr lang="en-US" b="1" dirty="0" smtClean="0">
                <a:latin typeface="Comic Sans MS" pitchFamily="66" charset="0"/>
              </a:rPr>
              <a:t>4. Rejection by the Offeree: </a:t>
            </a:r>
            <a:r>
              <a:rPr lang="en-US" dirty="0" smtClean="0">
                <a:latin typeface="Comic Sans MS" pitchFamily="66" charset="0"/>
              </a:rPr>
              <a:t>When an offeree clearly rejects the offer, the</a:t>
            </a:r>
          </a:p>
          <a:p>
            <a:r>
              <a:rPr lang="en-US" dirty="0">
                <a:latin typeface="Comic Sans MS" pitchFamily="66" charset="0"/>
              </a:rPr>
              <a:t> </a:t>
            </a:r>
            <a:r>
              <a:rPr lang="en-US" dirty="0" smtClean="0">
                <a:latin typeface="Comic Sans MS" pitchFamily="66" charset="0"/>
              </a:rPr>
              <a:t>    offer is terminated</a:t>
            </a:r>
          </a:p>
          <a:p>
            <a:r>
              <a:rPr lang="en-US" b="1" dirty="0" smtClean="0">
                <a:latin typeface="Comic Sans MS" pitchFamily="66" charset="0"/>
              </a:rPr>
              <a:t>5. Counteroffer: </a:t>
            </a:r>
            <a:r>
              <a:rPr lang="en-US" dirty="0" smtClean="0">
                <a:latin typeface="Comic Sans MS" pitchFamily="66" charset="0"/>
              </a:rPr>
              <a:t>Generally an offeree accepting an offer must accept it as </a:t>
            </a:r>
          </a:p>
          <a:p>
            <a:r>
              <a:rPr lang="en-US" dirty="0">
                <a:latin typeface="Comic Sans MS" pitchFamily="66" charset="0"/>
              </a:rPr>
              <a:t> </a:t>
            </a:r>
            <a:r>
              <a:rPr lang="en-US" dirty="0" smtClean="0">
                <a:latin typeface="Comic Sans MS" pitchFamily="66" charset="0"/>
              </a:rPr>
              <a:t>    made but if the offeree changes the offeror’s terms and sends it back to </a:t>
            </a:r>
          </a:p>
          <a:p>
            <a:r>
              <a:rPr lang="en-US" dirty="0">
                <a:latin typeface="Comic Sans MS" pitchFamily="66" charset="0"/>
              </a:rPr>
              <a:t> </a:t>
            </a:r>
            <a:r>
              <a:rPr lang="en-US" dirty="0" smtClean="0">
                <a:latin typeface="Comic Sans MS" pitchFamily="66" charset="0"/>
              </a:rPr>
              <a:t>    the offeror, a COUNTEROFFER results</a:t>
            </a:r>
          </a:p>
          <a:p>
            <a:r>
              <a:rPr lang="en-US" b="1" dirty="0" smtClean="0">
                <a:latin typeface="Comic Sans MS" pitchFamily="66" charset="0"/>
              </a:rPr>
              <a:t>6. Death or Insanity of Either the Offeror or Offeree: </a:t>
            </a:r>
            <a:r>
              <a:rPr lang="en-US" dirty="0" smtClean="0">
                <a:latin typeface="Comic Sans MS" pitchFamily="66" charset="0"/>
              </a:rPr>
              <a:t>Contracts are </a:t>
            </a:r>
          </a:p>
          <a:p>
            <a:r>
              <a:rPr lang="en-US" dirty="0" smtClean="0">
                <a:latin typeface="Comic Sans MS" pitchFamily="66" charset="0"/>
              </a:rPr>
              <a:t>     agreements voluntarily entered into by the parties and subject to their </a:t>
            </a:r>
          </a:p>
          <a:p>
            <a:r>
              <a:rPr lang="en-US" dirty="0">
                <a:latin typeface="Comic Sans MS" pitchFamily="66" charset="0"/>
              </a:rPr>
              <a:t> </a:t>
            </a:r>
            <a:r>
              <a:rPr lang="en-US" dirty="0" smtClean="0">
                <a:latin typeface="Comic Sans MS" pitchFamily="66" charset="0"/>
              </a:rPr>
              <a:t>    control.  Death or insanity eliminates such control</a:t>
            </a:r>
          </a:p>
          <a:p>
            <a:pPr marL="342900" indent="-342900">
              <a:buAutoNum type="arabicPeriod" startAt="7"/>
            </a:pPr>
            <a:r>
              <a:rPr lang="en-US" b="1" dirty="0" smtClean="0">
                <a:latin typeface="Comic Sans MS" pitchFamily="66" charset="0"/>
              </a:rPr>
              <a:t>Destruction of the Specific Subject Matter: </a:t>
            </a:r>
            <a:r>
              <a:rPr lang="en-US" dirty="0" smtClean="0">
                <a:latin typeface="Comic Sans MS" pitchFamily="66" charset="0"/>
              </a:rPr>
              <a:t>If the offer refers to</a:t>
            </a:r>
          </a:p>
          <a:p>
            <a:r>
              <a:rPr lang="en-US" dirty="0">
                <a:latin typeface="Comic Sans MS" pitchFamily="66" charset="0"/>
              </a:rPr>
              <a:t> </a:t>
            </a:r>
            <a:r>
              <a:rPr lang="en-US" dirty="0" smtClean="0">
                <a:latin typeface="Comic Sans MS" pitchFamily="66" charset="0"/>
              </a:rPr>
              <a:t>    unique subject matter and is subsequently destroyed the offer is </a:t>
            </a:r>
          </a:p>
          <a:p>
            <a:r>
              <a:rPr lang="en-US" dirty="0">
                <a:latin typeface="Comic Sans MS" pitchFamily="66" charset="0"/>
              </a:rPr>
              <a:t> </a:t>
            </a:r>
            <a:r>
              <a:rPr lang="en-US" dirty="0" smtClean="0">
                <a:latin typeface="Comic Sans MS" pitchFamily="66" charset="0"/>
              </a:rPr>
              <a:t>    automatically terminated</a:t>
            </a:r>
            <a:endParaRPr lang="en-US" b="1" dirty="0" smtClean="0">
              <a:latin typeface="Comic Sans MS" pitchFamily="66" charset="0"/>
            </a:endParaRPr>
          </a:p>
          <a:p>
            <a:endParaRPr lang="en-US" dirty="0"/>
          </a:p>
        </p:txBody>
      </p:sp>
    </p:spTree>
    <p:extLst>
      <p:ext uri="{BB962C8B-B14F-4D97-AF65-F5344CB8AC3E}">
        <p14:creationId xmlns:p14="http://schemas.microsoft.com/office/powerpoint/2010/main" val="663652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 y="2667000"/>
            <a:ext cx="8229600" cy="3352800"/>
          </a:xfrm>
        </p:spPr>
        <p:txBody>
          <a:bodyPr>
            <a:normAutofit/>
          </a:bodyPr>
          <a:lstStyle/>
          <a:p>
            <a:pPr algn="l"/>
            <a:r>
              <a:rPr lang="en-US" dirty="0" smtClean="0"/>
              <a:t>An offeror is not legally obligated to keep an offer open for a specified time even if the </a:t>
            </a:r>
            <a:r>
              <a:rPr lang="en-US" dirty="0" err="1" smtClean="0"/>
              <a:t>offeor</a:t>
            </a:r>
            <a:r>
              <a:rPr lang="en-US" dirty="0" smtClean="0"/>
              <a:t> has promised to do so</a:t>
            </a:r>
          </a:p>
          <a:p>
            <a:pPr algn="l"/>
            <a:endParaRPr lang="en-US" dirty="0"/>
          </a:p>
          <a:p>
            <a:pPr marL="342900" indent="-342900" algn="l">
              <a:buFont typeface="+mj-lt"/>
              <a:buAutoNum type="arabicPeriod"/>
            </a:pPr>
            <a:r>
              <a:rPr lang="en-US" sz="1500" cap="none" dirty="0" smtClean="0"/>
              <a:t>Options: if the offeree gives the offeror something of value in return for a promise to keep the offer open this agreement is itself a binding contract (option)</a:t>
            </a:r>
          </a:p>
          <a:p>
            <a:pPr marL="342900" indent="-342900" algn="l">
              <a:buFont typeface="+mj-lt"/>
              <a:buAutoNum type="arabicPeriod"/>
            </a:pPr>
            <a:r>
              <a:rPr lang="en-US" sz="1500" cap="none" dirty="0" smtClean="0"/>
              <a:t>Firm Offers: A contractual proposal in writing by a merchant stating how long the offer is to stay open</a:t>
            </a:r>
            <a:endParaRPr lang="en-US" sz="1500" cap="none" dirty="0"/>
          </a:p>
        </p:txBody>
      </p:sp>
      <p:sp>
        <p:nvSpPr>
          <p:cNvPr id="3" name="Title 2"/>
          <p:cNvSpPr>
            <a:spLocks noGrp="1"/>
          </p:cNvSpPr>
          <p:nvPr>
            <p:ph type="ctrTitle"/>
          </p:nvPr>
        </p:nvSpPr>
        <p:spPr/>
        <p:txBody>
          <a:bodyPr/>
          <a:lstStyle/>
          <a:p>
            <a:r>
              <a:rPr lang="en-US" dirty="0" smtClean="0"/>
              <a:t>How Can an Offer be Kept Open?</a:t>
            </a:r>
            <a:endParaRPr lang="en-US" dirty="0"/>
          </a:p>
        </p:txBody>
      </p:sp>
    </p:spTree>
    <p:extLst>
      <p:ext uri="{BB962C8B-B14F-4D97-AF65-F5344CB8AC3E}">
        <p14:creationId xmlns:p14="http://schemas.microsoft.com/office/powerpoint/2010/main" val="27315505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2819400"/>
            <a:ext cx="8077200" cy="3352800"/>
          </a:xfrm>
        </p:spPr>
        <p:txBody>
          <a:bodyPr>
            <a:normAutofit fontScale="92500"/>
          </a:bodyPr>
          <a:lstStyle/>
          <a:p>
            <a:pPr marL="285750" indent="-285750" algn="l">
              <a:buFont typeface="Arial" pitchFamily="34" charset="0"/>
              <a:buChar char="•"/>
            </a:pPr>
            <a:r>
              <a:rPr lang="en-US" sz="2600" dirty="0" smtClean="0"/>
              <a:t>Katie makes an offer to Kerry but Kerry is not interested.  Kerry’s friend, who was standing nearby hears the offer and says she accepts.  </a:t>
            </a:r>
          </a:p>
          <a:p>
            <a:pPr algn="l"/>
            <a:r>
              <a:rPr lang="en-US" sz="4300" cap="none" dirty="0" smtClean="0"/>
              <a:t>Has a contract been made?</a:t>
            </a:r>
          </a:p>
          <a:p>
            <a:pPr algn="l"/>
            <a:endParaRPr lang="en-US" sz="1200" cap="none" dirty="0"/>
          </a:p>
          <a:p>
            <a:pPr algn="l"/>
            <a:endParaRPr lang="en-US" sz="1200" cap="none" dirty="0" smtClean="0"/>
          </a:p>
          <a:p>
            <a:pPr algn="l"/>
            <a:r>
              <a:rPr lang="en-US" sz="1200" cap="none" dirty="0" smtClean="0"/>
              <a:t>An offer can only e accepted by the person(s) to who it has bee made.</a:t>
            </a:r>
          </a:p>
          <a:p>
            <a:pPr marL="285750" indent="-285750" algn="l">
              <a:buFont typeface="Arial" pitchFamily="34" charset="0"/>
              <a:buChar char="•"/>
            </a:pPr>
            <a:endParaRPr lang="en-US" sz="1400" cap="none" dirty="0"/>
          </a:p>
        </p:txBody>
      </p:sp>
      <p:sp>
        <p:nvSpPr>
          <p:cNvPr id="3" name="Title 2"/>
          <p:cNvSpPr>
            <a:spLocks noGrp="1"/>
          </p:cNvSpPr>
          <p:nvPr>
            <p:ph type="ctrTitle"/>
          </p:nvPr>
        </p:nvSpPr>
        <p:spPr>
          <a:xfrm>
            <a:off x="685800" y="381000"/>
            <a:ext cx="7772400" cy="1219200"/>
          </a:xfrm>
        </p:spPr>
        <p:txBody>
          <a:bodyPr>
            <a:normAutofit fontScale="90000"/>
          </a:bodyPr>
          <a:lstStyle/>
          <a:p>
            <a:r>
              <a:rPr lang="en-US" dirty="0" smtClean="0"/>
              <a:t>6-3</a:t>
            </a:r>
            <a:br>
              <a:rPr lang="en-US" dirty="0" smtClean="0"/>
            </a:br>
            <a:r>
              <a:rPr lang="en-US" dirty="0" smtClean="0"/>
              <a:t>Acceptances</a:t>
            </a:r>
            <a:endParaRPr lang="en-US" dirty="0"/>
          </a:p>
        </p:txBody>
      </p:sp>
      <p:sp>
        <p:nvSpPr>
          <p:cNvPr id="4" name="TextBox 3"/>
          <p:cNvSpPr txBox="1"/>
          <p:nvPr/>
        </p:nvSpPr>
        <p:spPr>
          <a:xfrm>
            <a:off x="914400" y="1600200"/>
            <a:ext cx="7086600" cy="646331"/>
          </a:xfrm>
          <a:prstGeom prst="rect">
            <a:avLst/>
          </a:prstGeom>
          <a:noFill/>
        </p:spPr>
        <p:txBody>
          <a:bodyPr wrap="square" rtlCol="0">
            <a:spAutoFit/>
          </a:bodyPr>
          <a:lstStyle/>
          <a:p>
            <a:r>
              <a:rPr lang="en-US" b="1" dirty="0" smtClean="0"/>
              <a:t>Acceptance occurs when a party to whom an offer has </a:t>
            </a:r>
            <a:r>
              <a:rPr lang="en-US" b="1" smtClean="0"/>
              <a:t>been </a:t>
            </a:r>
            <a:r>
              <a:rPr lang="en-US" b="1" smtClean="0"/>
              <a:t>made agrees </a:t>
            </a:r>
            <a:r>
              <a:rPr lang="en-US" b="1" dirty="0" smtClean="0"/>
              <a:t>to the proposal </a:t>
            </a:r>
            <a:endParaRPr lang="en-US" b="1" dirty="0"/>
          </a:p>
        </p:txBody>
      </p:sp>
    </p:spTree>
    <p:extLst>
      <p:ext uri="{BB962C8B-B14F-4D97-AF65-F5344CB8AC3E}">
        <p14:creationId xmlns:p14="http://schemas.microsoft.com/office/powerpoint/2010/main" val="16555508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 y="2819400"/>
            <a:ext cx="8382000" cy="1752600"/>
          </a:xfrm>
        </p:spPr>
        <p:txBody>
          <a:bodyPr>
            <a:noAutofit/>
          </a:bodyPr>
          <a:lstStyle/>
          <a:p>
            <a:pPr marL="342900" indent="-342900" algn="l">
              <a:buFont typeface="+mj-lt"/>
              <a:buAutoNum type="arabicPeriod"/>
            </a:pPr>
            <a:r>
              <a:rPr lang="en-US" dirty="0" smtClean="0">
                <a:latin typeface="Comic Sans MS" pitchFamily="66" charset="0"/>
              </a:rPr>
              <a:t>Acceptance must be made only by the person(s) to whom the offer was made</a:t>
            </a:r>
          </a:p>
          <a:p>
            <a:pPr marL="342900" indent="-342900" algn="l">
              <a:buFont typeface="+mj-lt"/>
              <a:buAutoNum type="arabicPeriod"/>
            </a:pPr>
            <a:endParaRPr lang="en-US" dirty="0">
              <a:latin typeface="Comic Sans MS" pitchFamily="66" charset="0"/>
            </a:endParaRPr>
          </a:p>
          <a:p>
            <a:pPr marL="342900" indent="-342900" algn="l">
              <a:buFont typeface="+mj-lt"/>
              <a:buAutoNum type="arabicPeriod"/>
            </a:pPr>
            <a:r>
              <a:rPr lang="en-US" dirty="0" smtClean="0">
                <a:latin typeface="Comic Sans MS" pitchFamily="66" charset="0"/>
              </a:rPr>
              <a:t>The acceptance must match the terms in the offer</a:t>
            </a:r>
          </a:p>
          <a:p>
            <a:pPr marL="342900" indent="-342900" algn="l">
              <a:buFont typeface="+mj-lt"/>
              <a:buAutoNum type="arabicPeriod"/>
            </a:pPr>
            <a:endParaRPr lang="en-US" dirty="0">
              <a:latin typeface="Comic Sans MS" pitchFamily="66" charset="0"/>
            </a:endParaRPr>
          </a:p>
          <a:p>
            <a:pPr marL="342900" indent="-342900" algn="l">
              <a:buFont typeface="+mj-lt"/>
              <a:buAutoNum type="arabicPeriod"/>
            </a:pPr>
            <a:r>
              <a:rPr lang="en-US" dirty="0" smtClean="0">
                <a:latin typeface="Comic Sans MS" pitchFamily="66" charset="0"/>
              </a:rPr>
              <a:t>The acceptance must be communicate to the offeror</a:t>
            </a:r>
          </a:p>
          <a:p>
            <a:pPr marL="342900" indent="-342900" algn="l">
              <a:buFont typeface="+mj-lt"/>
              <a:buAutoNum type="arabicPeriod"/>
            </a:pPr>
            <a:endParaRPr lang="en-US" dirty="0">
              <a:latin typeface="Comic Sans MS" pitchFamily="66" charset="0"/>
            </a:endParaRPr>
          </a:p>
          <a:p>
            <a:pPr algn="l"/>
            <a:endParaRPr lang="en-US" dirty="0" smtClean="0">
              <a:latin typeface="Comic Sans MS" pitchFamily="66" charset="0"/>
            </a:endParaRPr>
          </a:p>
          <a:p>
            <a:pPr algn="l"/>
            <a:r>
              <a:rPr lang="en-US" dirty="0" smtClean="0">
                <a:latin typeface="Comic Sans MS" pitchFamily="66" charset="0"/>
              </a:rPr>
              <a:t>A different rule applies to appearances for offers for services and realty  than for offers of goods.</a:t>
            </a:r>
            <a:endParaRPr lang="en-US" dirty="0">
              <a:latin typeface="Comic Sans MS" pitchFamily="66" charset="0"/>
            </a:endParaRPr>
          </a:p>
        </p:txBody>
      </p:sp>
      <p:sp>
        <p:nvSpPr>
          <p:cNvPr id="3" name="Title 2"/>
          <p:cNvSpPr>
            <a:spLocks noGrp="1"/>
          </p:cNvSpPr>
          <p:nvPr>
            <p:ph type="ctrTitle"/>
          </p:nvPr>
        </p:nvSpPr>
        <p:spPr/>
        <p:txBody>
          <a:bodyPr/>
          <a:lstStyle/>
          <a:p>
            <a:r>
              <a:rPr lang="en-US" dirty="0" smtClean="0"/>
              <a:t>WHAT IS RQUIRED OF AN ACCEPTANCE?</a:t>
            </a:r>
            <a:endParaRPr lang="en-US" dirty="0"/>
          </a:p>
        </p:txBody>
      </p:sp>
    </p:spTree>
    <p:extLst>
      <p:ext uri="{BB962C8B-B14F-4D97-AF65-F5344CB8AC3E}">
        <p14:creationId xmlns:p14="http://schemas.microsoft.com/office/powerpoint/2010/main" val="3686856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a:p>
            <a:r>
              <a:rPr lang="en-US" dirty="0" smtClean="0"/>
              <a:t>Requires that the acceptance must exactly match the terms contained in the offer</a:t>
            </a: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3" name="Title 2"/>
          <p:cNvSpPr>
            <a:spLocks noGrp="1"/>
          </p:cNvSpPr>
          <p:nvPr>
            <p:ph type="ctrTitle"/>
          </p:nvPr>
        </p:nvSpPr>
        <p:spPr/>
        <p:txBody>
          <a:bodyPr/>
          <a:lstStyle/>
          <a:p>
            <a:r>
              <a:rPr lang="en-US" dirty="0" smtClean="0"/>
              <a:t>Mirror Image Rule</a:t>
            </a:r>
            <a:endParaRPr lang="en-US" dirty="0"/>
          </a:p>
        </p:txBody>
      </p:sp>
    </p:spTree>
    <p:extLst>
      <p:ext uri="{BB962C8B-B14F-4D97-AF65-F5344CB8AC3E}">
        <p14:creationId xmlns:p14="http://schemas.microsoft.com/office/powerpoint/2010/main" val="14336698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52400" y="2590800"/>
            <a:ext cx="8991600" cy="3886200"/>
          </a:xfrm>
        </p:spPr>
        <p:txBody>
          <a:bodyPr>
            <a:normAutofit fontScale="92500" lnSpcReduction="20000"/>
          </a:bodyPr>
          <a:lstStyle/>
          <a:p>
            <a:pPr marL="342900" indent="-342900" algn="l">
              <a:buFont typeface="+mj-lt"/>
              <a:buAutoNum type="arabicPeriod"/>
            </a:pPr>
            <a:r>
              <a:rPr lang="en-US" u="sng" dirty="0" smtClean="0"/>
              <a:t>Silence as acceptance </a:t>
            </a:r>
            <a:r>
              <a:rPr lang="en-US" dirty="0" smtClean="0"/>
              <a:t>-not obligated to reply to </a:t>
            </a:r>
            <a:r>
              <a:rPr lang="en-US" dirty="0"/>
              <a:t>offers </a:t>
            </a:r>
            <a:r>
              <a:rPr lang="en-US" dirty="0" smtClean="0"/>
              <a:t>made by others- </a:t>
            </a:r>
            <a:r>
              <a:rPr lang="en-US" cap="none" dirty="0" smtClean="0"/>
              <a:t>an </a:t>
            </a:r>
            <a:r>
              <a:rPr lang="en-US" cap="none" dirty="0" err="1" smtClean="0"/>
              <a:t>offeror’s</a:t>
            </a:r>
            <a:r>
              <a:rPr lang="en-US" cap="none" dirty="0" smtClean="0"/>
              <a:t> attempt to word the offer so that silence would appear to be an acceptance will not work.</a:t>
            </a:r>
          </a:p>
          <a:p>
            <a:pPr marL="342900" indent="-342900" algn="l">
              <a:buFont typeface="+mj-lt"/>
              <a:buAutoNum type="arabicPeriod"/>
            </a:pPr>
            <a:r>
              <a:rPr lang="en-US" u="sng" cap="none" dirty="0" smtClean="0"/>
              <a:t>BITLATERAL ACCEPTANCE </a:t>
            </a:r>
            <a:r>
              <a:rPr lang="en-US" cap="none" dirty="0" smtClean="0"/>
              <a:t>-MOST OFFERS ARE BILATERAL-meaning the offer implies that it can be accepted by giving a promise instead of performing the contracted for act. ( a seller promises to deliver oil in exchange for the homeowner  paying $3.70 a gallon)REQUIREMNTS: the </a:t>
            </a:r>
            <a:r>
              <a:rPr lang="en-US" cap="none" dirty="0" err="1" smtClean="0"/>
              <a:t>offeree</a:t>
            </a:r>
            <a:r>
              <a:rPr lang="en-US" cap="none" dirty="0" smtClean="0"/>
              <a:t> accept by communicating the requires promise to the offer. Until this is done there is no contract</a:t>
            </a:r>
          </a:p>
          <a:p>
            <a:pPr marL="342900" indent="-342900" algn="l">
              <a:buFont typeface="+mj-lt"/>
              <a:buAutoNum type="arabicPeriod"/>
            </a:pPr>
            <a:r>
              <a:rPr lang="en-US" u="sng" cap="none" dirty="0" smtClean="0"/>
              <a:t>Unilateral Acceptance </a:t>
            </a:r>
            <a:r>
              <a:rPr lang="en-US" cap="none" dirty="0" smtClean="0"/>
              <a:t>– THE OFFEROR REQUIRES THAT THE OFFEREE INDICATE ACCEPTANCE BY PERFORMING HIS OR HER OBLIAGATION UNDER THE CONTRACT- the offeror in a unilateral contract promise something in return for the </a:t>
            </a:r>
            <a:r>
              <a:rPr lang="en-US" cap="none" dirty="0" err="1" smtClean="0"/>
              <a:t>offereee’s</a:t>
            </a:r>
            <a:r>
              <a:rPr lang="en-US" cap="none" dirty="0" smtClean="0"/>
              <a:t> performance and indicates that this performance is the way acceptance is to be made.  (A reward is promised to anyone who returns a lost dog- Many people may look for the dog since but the promise to look is not a contract- only the one who returns the dog can earn the reward.  </a:t>
            </a:r>
          </a:p>
          <a:p>
            <a:pPr marL="342900" indent="-342900" algn="l">
              <a:buFont typeface="+mj-lt"/>
              <a:buAutoNum type="arabicPeriod"/>
            </a:pPr>
            <a:endParaRPr lang="en-US" cap="none" dirty="0"/>
          </a:p>
        </p:txBody>
      </p:sp>
      <p:sp>
        <p:nvSpPr>
          <p:cNvPr id="3" name="Title 2"/>
          <p:cNvSpPr>
            <a:spLocks noGrp="1"/>
          </p:cNvSpPr>
          <p:nvPr>
            <p:ph type="ctrTitle"/>
          </p:nvPr>
        </p:nvSpPr>
        <p:spPr>
          <a:xfrm>
            <a:off x="0" y="381000"/>
            <a:ext cx="9144000" cy="1752600"/>
          </a:xfrm>
        </p:spPr>
        <p:txBody>
          <a:bodyPr>
            <a:normAutofit fontScale="90000"/>
          </a:bodyPr>
          <a:lstStyle/>
          <a:p>
            <a:r>
              <a:rPr lang="en-US" dirty="0" smtClean="0"/>
              <a:t>Acceptance Must Be Communicated to the Offeror</a:t>
            </a:r>
            <a:br>
              <a:rPr lang="en-US" dirty="0" smtClean="0"/>
            </a:br>
            <a:r>
              <a:rPr lang="en-US" sz="3100" dirty="0" smtClean="0">
                <a:solidFill>
                  <a:schemeClr val="tx1"/>
                </a:solidFill>
              </a:rPr>
              <a:t>An acceptance must be more than a mental decision.  It must be communicated to the offeror</a:t>
            </a:r>
            <a:endParaRPr lang="en-US" sz="3100" dirty="0">
              <a:solidFill>
                <a:schemeClr val="tx1"/>
              </a:solidFill>
            </a:endParaRPr>
          </a:p>
        </p:txBody>
      </p:sp>
    </p:spTree>
    <p:extLst>
      <p:ext uri="{BB962C8B-B14F-4D97-AF65-F5344CB8AC3E}">
        <p14:creationId xmlns:p14="http://schemas.microsoft.com/office/powerpoint/2010/main" val="34676633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l="13615" t="10530" r="6807" b="36308"/>
          <a:stretch>
            <a:fillRect/>
          </a:stretch>
        </p:blipFill>
        <p:spPr bwMode="auto">
          <a:xfrm>
            <a:off x="152400" y="228600"/>
            <a:ext cx="8610600" cy="624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29359636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1 </a:t>
            </a:r>
            <a:endParaRPr lang="en-US" dirty="0"/>
          </a:p>
        </p:txBody>
      </p:sp>
      <p:sp>
        <p:nvSpPr>
          <p:cNvPr id="3" name="TextBox 2"/>
          <p:cNvSpPr txBox="1"/>
          <p:nvPr/>
        </p:nvSpPr>
        <p:spPr>
          <a:xfrm>
            <a:off x="762000" y="1905000"/>
            <a:ext cx="7467600" cy="2308324"/>
          </a:xfrm>
          <a:prstGeom prst="rect">
            <a:avLst/>
          </a:prstGeom>
          <a:noFill/>
        </p:spPr>
        <p:txBody>
          <a:bodyPr wrap="square" rtlCol="0">
            <a:spAutoFit/>
          </a:bodyPr>
          <a:lstStyle/>
          <a:p>
            <a:r>
              <a:rPr lang="en-US" sz="4800" dirty="0" smtClean="0"/>
              <a:t>No, </a:t>
            </a:r>
            <a:r>
              <a:rPr lang="en-US" sz="4800" dirty="0" err="1" smtClean="0"/>
              <a:t>Cheya</a:t>
            </a:r>
            <a:r>
              <a:rPr lang="en-US" sz="4800" dirty="0" smtClean="0"/>
              <a:t> is just determining how much the  calculator is worth</a:t>
            </a:r>
            <a:endParaRPr lang="en-US" sz="4800" dirty="0"/>
          </a:p>
        </p:txBody>
      </p:sp>
    </p:spTree>
    <p:extLst>
      <p:ext uri="{BB962C8B-B14F-4D97-AF65-F5344CB8AC3E}">
        <p14:creationId xmlns:p14="http://schemas.microsoft.com/office/powerpoint/2010/main" val="3941937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2</a:t>
            </a:r>
            <a:endParaRPr lang="en-US" dirty="0"/>
          </a:p>
        </p:txBody>
      </p:sp>
      <p:sp>
        <p:nvSpPr>
          <p:cNvPr id="3" name="TextBox 2"/>
          <p:cNvSpPr txBox="1"/>
          <p:nvPr/>
        </p:nvSpPr>
        <p:spPr>
          <a:xfrm>
            <a:off x="609600" y="1600200"/>
            <a:ext cx="7848600" cy="3970318"/>
          </a:xfrm>
          <a:prstGeom prst="rect">
            <a:avLst/>
          </a:prstGeom>
          <a:noFill/>
        </p:spPr>
        <p:txBody>
          <a:bodyPr wrap="square" rtlCol="0">
            <a:spAutoFit/>
          </a:bodyPr>
          <a:lstStyle/>
          <a:p>
            <a:r>
              <a:rPr lang="en-US" sz="3600" dirty="0" smtClean="0"/>
              <a:t>Neither Duane nor the representative specified which fifty of the animals would be sold.  The animals could be of different weights and therefore of different market values.  No contract is made when an essential term is missing.  </a:t>
            </a:r>
            <a:endParaRPr lang="en-US" sz="3600" dirty="0"/>
          </a:p>
        </p:txBody>
      </p:sp>
    </p:spTree>
    <p:extLst>
      <p:ext uri="{BB962C8B-B14F-4D97-AF65-F5344CB8AC3E}">
        <p14:creationId xmlns:p14="http://schemas.microsoft.com/office/powerpoint/2010/main" val="3714866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effectLst>
            <a:glow rad="228600">
              <a:schemeClr val="accent4">
                <a:satMod val="175000"/>
                <a:alpha val="40000"/>
              </a:schemeClr>
            </a:glow>
            <a:softEdge rad="1066800"/>
          </a:effectLst>
        </p:spPr>
        <p:txBody>
          <a:bodyPr>
            <a:noAutofit/>
          </a:bodyPr>
          <a:lstStyle/>
          <a:p>
            <a:r>
              <a:rPr lang="en-US" sz="4800" b="1" dirty="0" smtClean="0">
                <a:latin typeface="Comic Sans MS" pitchFamily="66" charset="0"/>
              </a:rPr>
              <a:t>Contract</a:t>
            </a:r>
            <a:endParaRPr lang="en-US" sz="4800" b="1" dirty="0">
              <a:latin typeface="Comic Sans MS" pitchFamily="66" charset="0"/>
            </a:endParaRPr>
          </a:p>
        </p:txBody>
      </p:sp>
      <p:sp>
        <p:nvSpPr>
          <p:cNvPr id="3" name="Content Placeholder 2"/>
          <p:cNvSpPr>
            <a:spLocks noGrp="1"/>
          </p:cNvSpPr>
          <p:nvPr>
            <p:ph sz="quarter" idx="1"/>
          </p:nvPr>
        </p:nvSpPr>
        <p:spPr/>
        <p:txBody>
          <a:bodyPr>
            <a:normAutofit/>
          </a:bodyPr>
          <a:lstStyle/>
          <a:p>
            <a:r>
              <a:rPr lang="en-US" sz="5400" dirty="0" smtClean="0"/>
              <a:t>Generally defined as agreements between two or more parties that create obligations</a:t>
            </a:r>
            <a:endParaRPr lang="en-US" sz="5400" dirty="0"/>
          </a:p>
        </p:txBody>
      </p:sp>
    </p:spTree>
    <p:extLst>
      <p:ext uri="{BB962C8B-B14F-4D97-AF65-F5344CB8AC3E}">
        <p14:creationId xmlns:p14="http://schemas.microsoft.com/office/powerpoint/2010/main" val="2864459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534400" cy="1447800"/>
          </a:xfrm>
        </p:spPr>
        <p:txBody>
          <a:bodyPr>
            <a:normAutofit/>
          </a:bodyPr>
          <a:lstStyle/>
          <a:p>
            <a:r>
              <a:rPr lang="en-US" b="1" dirty="0" smtClean="0">
                <a:solidFill>
                  <a:srgbClr val="FF0000"/>
                </a:solidFill>
              </a:rPr>
              <a:t>What distinguishes a contract from other agreements</a:t>
            </a:r>
            <a:endParaRPr lang="en-US" b="1" dirty="0">
              <a:solidFill>
                <a:srgbClr val="FF0000"/>
              </a:solidFill>
            </a:endParaRPr>
          </a:p>
        </p:txBody>
      </p:sp>
      <p:sp>
        <p:nvSpPr>
          <p:cNvPr id="3" name="Content Placeholder 2"/>
          <p:cNvSpPr>
            <a:spLocks noGrp="1"/>
          </p:cNvSpPr>
          <p:nvPr>
            <p:ph sz="quarter" idx="1"/>
          </p:nvPr>
        </p:nvSpPr>
        <p:spPr/>
        <p:txBody>
          <a:bodyPr/>
          <a:lstStyle/>
          <a:p>
            <a:r>
              <a:rPr lang="en-US" sz="5400" dirty="0" smtClean="0">
                <a:solidFill>
                  <a:srgbClr val="002060"/>
                </a:solidFill>
              </a:rPr>
              <a:t>Contracts are enforceable by courts</a:t>
            </a:r>
          </a:p>
          <a:p>
            <a:r>
              <a:rPr lang="en-US" sz="5400" dirty="0" smtClean="0">
                <a:solidFill>
                  <a:srgbClr val="FFFF00"/>
                </a:solidFill>
              </a:rPr>
              <a:t>Social agreements are not enforceable by law</a:t>
            </a:r>
          </a:p>
          <a:p>
            <a:endParaRPr lang="en-US" dirty="0">
              <a:solidFill>
                <a:srgbClr val="002060"/>
              </a:solidFill>
            </a:endParaRPr>
          </a:p>
        </p:txBody>
      </p:sp>
    </p:spTree>
    <p:extLst>
      <p:ext uri="{BB962C8B-B14F-4D97-AF65-F5344CB8AC3E}">
        <p14:creationId xmlns:p14="http://schemas.microsoft.com/office/powerpoint/2010/main" val="1606278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1066800"/>
          </a:xfrm>
        </p:spPr>
        <p:txBody>
          <a:bodyPr>
            <a:normAutofit fontScale="90000"/>
          </a:bodyPr>
          <a:lstStyle/>
          <a:p>
            <a:r>
              <a:rPr lang="en-US" b="1" dirty="0" smtClean="0"/>
              <a:t>6</a:t>
            </a:r>
            <a:r>
              <a:rPr lang="en-US" dirty="0" smtClean="0"/>
              <a:t> Major Requirements Before Courts will Treat a Transaction as a Legally Enforceable Contract:</a:t>
            </a:r>
            <a:endParaRPr lang="en-US" dirty="0"/>
          </a:p>
        </p:txBody>
      </p:sp>
      <p:sp>
        <p:nvSpPr>
          <p:cNvPr id="3" name="Content Placeholder 2"/>
          <p:cNvSpPr>
            <a:spLocks noGrp="1"/>
          </p:cNvSpPr>
          <p:nvPr>
            <p:ph sz="quarter" idx="1"/>
          </p:nvPr>
        </p:nvSpPr>
        <p:spPr>
          <a:xfrm>
            <a:off x="228600" y="1371600"/>
            <a:ext cx="8577072" cy="4953000"/>
          </a:xfrm>
        </p:spPr>
        <p:txBody>
          <a:bodyPr>
            <a:normAutofit lnSpcReduction="10000"/>
          </a:bodyPr>
          <a:lstStyle/>
          <a:p>
            <a:pPr marL="514350" indent="-514350">
              <a:buFont typeface="+mj-lt"/>
              <a:buAutoNum type="arabicPeriod"/>
            </a:pPr>
            <a:r>
              <a:rPr lang="en-US" dirty="0" smtClean="0"/>
              <a:t>Offer and Acceptance:</a:t>
            </a:r>
            <a:r>
              <a:rPr lang="en-US" sz="2000" dirty="0" smtClean="0"/>
              <a:t> there must be an offer and an acceptance upon which to base the contract</a:t>
            </a:r>
            <a:endParaRPr lang="en-US" dirty="0" smtClean="0"/>
          </a:p>
          <a:p>
            <a:pPr lvl="3"/>
            <a:r>
              <a:rPr lang="en-US" sz="1800" dirty="0" smtClean="0"/>
              <a:t>Offeror-the person who make the offer</a:t>
            </a:r>
          </a:p>
          <a:p>
            <a:pPr lvl="3"/>
            <a:r>
              <a:rPr lang="en-US" sz="1800" dirty="0" smtClean="0"/>
              <a:t>Offeree- the person to whom the offer is made</a:t>
            </a:r>
          </a:p>
          <a:p>
            <a:pPr marL="514350" indent="-514350">
              <a:buFont typeface="+mj-lt"/>
              <a:buAutoNum type="arabicPeriod"/>
            </a:pPr>
            <a:r>
              <a:rPr lang="en-US" dirty="0" smtClean="0"/>
              <a:t>General Assent: </a:t>
            </a:r>
            <a:r>
              <a:rPr lang="en-US" sz="2000" dirty="0" smtClean="0"/>
              <a:t>agreement must not be made on one party deceiving another or the use of unfair pressure</a:t>
            </a:r>
          </a:p>
          <a:p>
            <a:pPr marL="514350" indent="-514350">
              <a:buFont typeface="+mj-lt"/>
              <a:buAutoNum type="arabicPeriod"/>
            </a:pPr>
            <a:r>
              <a:rPr lang="en-US" dirty="0" smtClean="0"/>
              <a:t>Legality: </a:t>
            </a:r>
            <a:r>
              <a:rPr lang="en-US" sz="2000" dirty="0" smtClean="0"/>
              <a:t>What parties agree to must be legal</a:t>
            </a:r>
            <a:endParaRPr lang="en-US" dirty="0" smtClean="0"/>
          </a:p>
          <a:p>
            <a:pPr marL="514350" indent="-514350">
              <a:buFont typeface="+mj-lt"/>
              <a:buAutoNum type="arabicPeriod"/>
            </a:pPr>
            <a:r>
              <a:rPr lang="en-US" dirty="0" smtClean="0"/>
              <a:t>Consideration: </a:t>
            </a:r>
            <a:r>
              <a:rPr lang="en-US" sz="2000" dirty="0" smtClean="0"/>
              <a:t>Both sides receive what the law considers value in some form as a result of the transaction   </a:t>
            </a:r>
            <a:endParaRPr lang="en-US" dirty="0" smtClean="0"/>
          </a:p>
          <a:p>
            <a:pPr marL="514350" indent="-514350">
              <a:buFont typeface="+mj-lt"/>
              <a:buAutoNum type="arabicPeriod"/>
            </a:pPr>
            <a:r>
              <a:rPr lang="en-US" dirty="0" smtClean="0"/>
              <a:t>Capacity: </a:t>
            </a:r>
            <a:r>
              <a:rPr lang="en-US" sz="2000" dirty="0" smtClean="0"/>
              <a:t>Parties must have legal ability to contract for themselves (age, mental capacity)</a:t>
            </a:r>
            <a:endParaRPr lang="en-US" dirty="0" smtClean="0"/>
          </a:p>
          <a:p>
            <a:pPr marL="514350" indent="-514350">
              <a:buFont typeface="+mj-lt"/>
              <a:buAutoNum type="arabicPeriod"/>
            </a:pPr>
            <a:r>
              <a:rPr lang="en-US" dirty="0" smtClean="0"/>
              <a:t>Writing: </a:t>
            </a:r>
            <a:r>
              <a:rPr lang="en-US" sz="2000" dirty="0" smtClean="0"/>
              <a:t>Some agreements must be place in writing to be fully enforceable in court </a:t>
            </a:r>
            <a:r>
              <a:rPr lang="en-US" dirty="0" smtClean="0"/>
              <a:t> </a:t>
            </a:r>
          </a:p>
          <a:p>
            <a:pPr marL="788670" lvl="1" indent="-514350">
              <a:buFont typeface="+mj-lt"/>
              <a:buAutoNum type="arabicPeriod"/>
            </a:pPr>
            <a:endParaRPr lang="en-US" sz="2000" dirty="0"/>
          </a:p>
        </p:txBody>
      </p:sp>
    </p:spTree>
    <p:extLst>
      <p:ext uri="{BB962C8B-B14F-4D97-AF65-F5344CB8AC3E}">
        <p14:creationId xmlns:p14="http://schemas.microsoft.com/office/powerpoint/2010/main" val="2133493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34400" cy="758952"/>
          </a:xfrm>
        </p:spPr>
        <p:txBody>
          <a:bodyPr>
            <a:normAutofit fontScale="90000"/>
          </a:bodyPr>
          <a:lstStyle/>
          <a:p>
            <a:r>
              <a:rPr lang="en-US" dirty="0" smtClean="0"/>
              <a:t>WHY EACH ESSENTIAL ELEMENT IS NECESSARY</a:t>
            </a:r>
            <a:endParaRPr lang="en-US" dirty="0"/>
          </a:p>
        </p:txBody>
      </p:sp>
      <p:sp>
        <p:nvSpPr>
          <p:cNvPr id="3" name="Content Placeholder 2"/>
          <p:cNvSpPr>
            <a:spLocks noGrp="1"/>
          </p:cNvSpPr>
          <p:nvPr>
            <p:ph sz="quarter" idx="1"/>
          </p:nvPr>
        </p:nvSpPr>
        <p:spPr>
          <a:xfrm>
            <a:off x="228600" y="1295400"/>
            <a:ext cx="8503920" cy="5334000"/>
          </a:xfrm>
        </p:spPr>
        <p:txBody>
          <a:bodyPr>
            <a:normAutofit fontScale="92500" lnSpcReduction="10000"/>
          </a:bodyPr>
          <a:lstStyle/>
          <a:p>
            <a:r>
              <a:rPr lang="en-US" sz="2000" b="1" dirty="0" smtClean="0"/>
              <a:t>Offer and Acceptance</a:t>
            </a:r>
            <a:r>
              <a:rPr lang="en-US" sz="2000" dirty="0" smtClean="0"/>
              <a:t>: Without them the courts would not have an agreement that could be enforced </a:t>
            </a:r>
          </a:p>
          <a:p>
            <a:r>
              <a:rPr lang="en-US" sz="2000" b="1" dirty="0" smtClean="0"/>
              <a:t>Genuine Assent</a:t>
            </a:r>
            <a:r>
              <a:rPr lang="en-US" sz="2000" dirty="0" smtClean="0"/>
              <a:t>-Agreements based on deception, improper pressure, certain types of mistakes is NOT an agreement that society  wants to be involved in enforcing  </a:t>
            </a:r>
          </a:p>
          <a:p>
            <a:r>
              <a:rPr lang="en-US" sz="2000" b="1" dirty="0" smtClean="0"/>
              <a:t>Legality</a:t>
            </a:r>
            <a:r>
              <a:rPr lang="en-US" sz="2000" dirty="0" smtClean="0"/>
              <a:t>-Courts should not have to enforce contracts requiring illegal or tortious conduct</a:t>
            </a:r>
          </a:p>
          <a:p>
            <a:r>
              <a:rPr lang="en-US" sz="2000" b="1" dirty="0" smtClean="0"/>
              <a:t>Consideration</a:t>
            </a:r>
            <a:r>
              <a:rPr lang="en-US" sz="2000" dirty="0" smtClean="0"/>
              <a:t>- Without something of value being exchanged we have merely an unenforceable promise to make a gift </a:t>
            </a:r>
          </a:p>
          <a:p>
            <a:r>
              <a:rPr lang="en-US" sz="2000" b="1" dirty="0" smtClean="0"/>
              <a:t>Capacity</a:t>
            </a:r>
            <a:r>
              <a:rPr lang="en-US" sz="2000" dirty="0" smtClean="0"/>
              <a:t>-  The courts must not have to enforce unfair bargains make to a lack to ability to contract in the first place </a:t>
            </a:r>
          </a:p>
          <a:p>
            <a:r>
              <a:rPr lang="en-US" sz="2000" b="1" dirty="0" smtClean="0"/>
              <a:t>Writing-</a:t>
            </a:r>
            <a:r>
              <a:rPr lang="en-US" sz="2000" dirty="0" smtClean="0"/>
              <a:t>Some contracts are so important that the courts must have them in writing to be sure the proper terms are being enforced</a:t>
            </a:r>
          </a:p>
          <a:p>
            <a:pPr marL="0" indent="0">
              <a:buNone/>
            </a:pPr>
            <a:r>
              <a:rPr lang="en-US" sz="1700" dirty="0" smtClean="0"/>
              <a:t>(Sales </a:t>
            </a:r>
            <a:r>
              <a:rPr lang="en-US" sz="1700" dirty="0"/>
              <a:t>of real </a:t>
            </a:r>
            <a:r>
              <a:rPr lang="en-US" sz="1700" dirty="0" smtClean="0"/>
              <a:t>property, promises </a:t>
            </a:r>
            <a:r>
              <a:rPr lang="en-US" sz="1700" dirty="0"/>
              <a:t>to pay someone's debt </a:t>
            </a:r>
            <a:r>
              <a:rPr lang="en-US" sz="1700" dirty="0" smtClean="0"/>
              <a:t>obligations,  </a:t>
            </a:r>
            <a:r>
              <a:rPr lang="en-US" sz="1700" dirty="0"/>
              <a:t>a contract that takes longer than one year to </a:t>
            </a:r>
            <a:r>
              <a:rPr lang="en-US" sz="1700" dirty="0" smtClean="0"/>
              <a:t>complete, real </a:t>
            </a:r>
            <a:r>
              <a:rPr lang="en-US" sz="1700" dirty="0"/>
              <a:t>property leases that run for more than a </a:t>
            </a:r>
            <a:r>
              <a:rPr lang="en-US" sz="1700" dirty="0" smtClean="0"/>
              <a:t>year, contracts </a:t>
            </a:r>
            <a:r>
              <a:rPr lang="en-US" sz="1700" dirty="0"/>
              <a:t>for an amount or other consideration that exceeds the state's </a:t>
            </a:r>
            <a:r>
              <a:rPr lang="en-US" sz="1700" dirty="0" smtClean="0"/>
              <a:t>threshold, a </a:t>
            </a:r>
            <a:r>
              <a:rPr lang="en-US" sz="1700" dirty="0"/>
              <a:t>contract that will go beyond the lifetime of the one performing the </a:t>
            </a:r>
            <a:r>
              <a:rPr lang="en-US" sz="1700" dirty="0" smtClean="0"/>
              <a:t>contract, the </a:t>
            </a:r>
            <a:r>
              <a:rPr lang="en-US" sz="1700" dirty="0"/>
              <a:t>transfer of property upon the death of the party performing the </a:t>
            </a:r>
            <a:r>
              <a:rPr lang="en-US" sz="1700" dirty="0" smtClean="0"/>
              <a:t>contract)</a:t>
            </a:r>
            <a:endParaRPr lang="en-US" sz="1700" dirty="0"/>
          </a:p>
        </p:txBody>
      </p:sp>
    </p:spTree>
    <p:extLst>
      <p:ext uri="{BB962C8B-B14F-4D97-AF65-F5344CB8AC3E}">
        <p14:creationId xmlns:p14="http://schemas.microsoft.com/office/powerpoint/2010/main" val="4224299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REQUIRMENTS OF AN OFFER</a:t>
            </a:r>
            <a:endParaRPr lang="en-US" dirty="0"/>
          </a:p>
        </p:txBody>
      </p:sp>
      <p:sp>
        <p:nvSpPr>
          <p:cNvPr id="3" name="Content Placeholder 2"/>
          <p:cNvSpPr>
            <a:spLocks noGrp="1"/>
          </p:cNvSpPr>
          <p:nvPr>
            <p:ph sz="quarter" idx="1"/>
          </p:nvPr>
        </p:nvSpPr>
        <p:spPr/>
        <p:txBody>
          <a:bodyPr/>
          <a:lstStyle/>
          <a:p>
            <a:r>
              <a:rPr lang="en-US" dirty="0" smtClean="0"/>
              <a:t>An offer is a proposal by an offeror to do something, provided the offeree does or refrains from </a:t>
            </a:r>
            <a:r>
              <a:rPr lang="en-US" dirty="0"/>
              <a:t>d</a:t>
            </a:r>
            <a:r>
              <a:rPr lang="en-US" dirty="0" smtClean="0"/>
              <a:t>oing something in return  </a:t>
            </a:r>
          </a:p>
          <a:p>
            <a:r>
              <a:rPr lang="en-US" dirty="0" smtClean="0"/>
              <a:t>The offer is the basis of the bargain.  If it is not valid, there can be no contract for the courts to enforce </a:t>
            </a:r>
          </a:p>
          <a:p>
            <a:r>
              <a:rPr lang="en-US" b="1" dirty="0" smtClean="0"/>
              <a:t>Three Tests That an Offer Must Pass to be Legally Enforceable:</a:t>
            </a:r>
          </a:p>
          <a:p>
            <a:pPr marL="891540" lvl="2" indent="-342900">
              <a:buFont typeface="+mj-lt"/>
              <a:buAutoNum type="arabicPeriod"/>
            </a:pPr>
            <a:r>
              <a:rPr lang="en-US" dirty="0" smtClean="0"/>
              <a:t>Contractual intent must be present in the offer</a:t>
            </a:r>
          </a:p>
          <a:p>
            <a:pPr marL="891540" lvl="2" indent="-342900">
              <a:buFont typeface="+mj-lt"/>
              <a:buAutoNum type="arabicPeriod"/>
            </a:pPr>
            <a:r>
              <a:rPr lang="en-US" dirty="0" smtClean="0"/>
              <a:t>The offer must be communicated to the offeree</a:t>
            </a:r>
          </a:p>
          <a:p>
            <a:pPr marL="891540" lvl="2" indent="-342900">
              <a:buFont typeface="+mj-lt"/>
              <a:buAutoNum type="arabicPeriod"/>
            </a:pPr>
            <a:r>
              <a:rPr lang="en-US" dirty="0" smtClean="0"/>
              <a:t>The essential terms of the offer must be complete and definite</a:t>
            </a:r>
            <a:endParaRPr lang="en-US" dirty="0"/>
          </a:p>
        </p:txBody>
      </p:sp>
    </p:spTree>
    <p:extLst>
      <p:ext uri="{BB962C8B-B14F-4D97-AF65-F5344CB8AC3E}">
        <p14:creationId xmlns:p14="http://schemas.microsoft.com/office/powerpoint/2010/main" val="4024786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Contractual Intent</a:t>
            </a:r>
            <a:endParaRPr lang="en-US" dirty="0"/>
          </a:p>
        </p:txBody>
      </p:sp>
      <p:sp>
        <p:nvSpPr>
          <p:cNvPr id="3" name="Content Placeholder 2"/>
          <p:cNvSpPr>
            <a:spLocks noGrp="1"/>
          </p:cNvSpPr>
          <p:nvPr>
            <p:ph sz="quarter" idx="1"/>
          </p:nvPr>
        </p:nvSpPr>
        <p:spPr/>
        <p:txBody>
          <a:bodyPr>
            <a:normAutofit/>
          </a:bodyPr>
          <a:lstStyle/>
          <a:p>
            <a:r>
              <a:rPr lang="en-US" sz="4000" dirty="0" smtClean="0"/>
              <a:t>Words that take the form of offers but which are spoken in just ( as a joke, in extreme terror or anger, or as preliminary negotiations or social agreement would not be enforced.  </a:t>
            </a:r>
            <a:endParaRPr lang="en-US" sz="4000" dirty="0"/>
          </a:p>
        </p:txBody>
      </p:sp>
    </p:spTree>
    <p:extLst>
      <p:ext uri="{BB962C8B-B14F-4D97-AF65-F5344CB8AC3E}">
        <p14:creationId xmlns:p14="http://schemas.microsoft.com/office/powerpoint/2010/main" val="2703787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Offers</a:t>
            </a:r>
            <a:endParaRPr lang="en-US" dirty="0"/>
          </a:p>
        </p:txBody>
      </p:sp>
      <p:sp>
        <p:nvSpPr>
          <p:cNvPr id="5" name="TextBox 4"/>
          <p:cNvSpPr txBox="1"/>
          <p:nvPr/>
        </p:nvSpPr>
        <p:spPr>
          <a:xfrm>
            <a:off x="533400" y="1905000"/>
            <a:ext cx="8077200" cy="2677656"/>
          </a:xfrm>
          <a:prstGeom prst="rect">
            <a:avLst/>
          </a:prstGeom>
          <a:noFill/>
        </p:spPr>
        <p:txBody>
          <a:bodyPr wrap="square" rtlCol="0">
            <a:spAutoFit/>
          </a:bodyPr>
          <a:lstStyle/>
          <a:p>
            <a:pPr marL="285750" indent="-285750">
              <a:buFont typeface="Arial" pitchFamily="34" charset="0"/>
              <a:buChar char="•"/>
            </a:pPr>
            <a:r>
              <a:rPr lang="en-US" sz="2800" dirty="0" smtClean="0"/>
              <a:t>Offers must be communicated to the offeree</a:t>
            </a:r>
          </a:p>
          <a:p>
            <a:pPr marL="285750" indent="-285750">
              <a:buFont typeface="Arial" pitchFamily="34" charset="0"/>
              <a:buChar char="•"/>
            </a:pPr>
            <a:r>
              <a:rPr lang="en-US" sz="2800" dirty="0" smtClean="0"/>
              <a:t>The term of an offer must be sufficiently complete and definite to allow a court to determine what the parties intend and to identify the parties legal rights and duties</a:t>
            </a:r>
          </a:p>
          <a:p>
            <a:pPr marL="285750" indent="-285750">
              <a:buFont typeface="Arial" pitchFamily="34" charset="0"/>
              <a:buChar char="•"/>
            </a:pPr>
            <a:endParaRPr lang="en-US" sz="2800" dirty="0"/>
          </a:p>
        </p:txBody>
      </p:sp>
    </p:spTree>
    <p:extLst>
      <p:ext uri="{BB962C8B-B14F-4D97-AF65-F5344CB8AC3E}">
        <p14:creationId xmlns:p14="http://schemas.microsoft.com/office/powerpoint/2010/main" val="1100238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Autofit/>
          </a:bodyPr>
          <a:lstStyle/>
          <a:p>
            <a:pPr marL="342900" indent="-342900" algn="l">
              <a:buFont typeface="+mj-lt"/>
              <a:buAutoNum type="arabicPeriod"/>
            </a:pPr>
            <a:r>
              <a:rPr lang="en-US" sz="3200" dirty="0" smtClean="0"/>
              <a:t>Contractual intent</a:t>
            </a:r>
          </a:p>
          <a:p>
            <a:pPr marL="342900" indent="-342900" algn="l">
              <a:buFont typeface="+mj-lt"/>
              <a:buAutoNum type="arabicPeriod"/>
            </a:pPr>
            <a:r>
              <a:rPr lang="en-US" sz="3200" dirty="0" smtClean="0"/>
              <a:t>Be complete and definite</a:t>
            </a:r>
          </a:p>
          <a:p>
            <a:pPr marL="342900" indent="-342900" algn="l">
              <a:buFont typeface="+mj-lt"/>
              <a:buAutoNum type="arabicPeriod"/>
            </a:pPr>
            <a:r>
              <a:rPr lang="en-US" sz="3200" dirty="0" smtClean="0"/>
              <a:t>Be communicated to the offeree by the offeror</a:t>
            </a:r>
            <a:endParaRPr lang="en-US" sz="3200" dirty="0"/>
          </a:p>
        </p:txBody>
      </p:sp>
      <p:sp>
        <p:nvSpPr>
          <p:cNvPr id="3" name="Title 2"/>
          <p:cNvSpPr>
            <a:spLocks noGrp="1"/>
          </p:cNvSpPr>
          <p:nvPr>
            <p:ph type="ctrTitle"/>
          </p:nvPr>
        </p:nvSpPr>
        <p:spPr/>
        <p:txBody>
          <a:bodyPr/>
          <a:lstStyle/>
          <a:p>
            <a:r>
              <a:rPr lang="en-US" dirty="0" smtClean="0"/>
              <a:t>So What Are the Requirements of an Offer?</a:t>
            </a:r>
            <a:endParaRPr lang="en-US" dirty="0"/>
          </a:p>
        </p:txBody>
      </p:sp>
    </p:spTree>
    <p:extLst>
      <p:ext uri="{BB962C8B-B14F-4D97-AF65-F5344CB8AC3E}">
        <p14:creationId xmlns:p14="http://schemas.microsoft.com/office/powerpoint/2010/main" val="25373692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593</TotalTime>
  <Words>1294</Words>
  <Application>Microsoft Office PowerPoint</Application>
  <PresentationFormat>On-screen Show (4:3)</PresentationFormat>
  <Paragraphs>104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Civic</vt:lpstr>
      <vt:lpstr>Chapter 6-1</vt:lpstr>
      <vt:lpstr>Contract</vt:lpstr>
      <vt:lpstr>What distinguishes a contract from other agreements</vt:lpstr>
      <vt:lpstr>6 Major Requirements Before Courts will Treat a Transaction as a Legally Enforceable Contract:</vt:lpstr>
      <vt:lpstr>WHY EACH ESSENTIAL ELEMENT IS NECESSARY</vt:lpstr>
      <vt:lpstr>REQUIRMENTS OF AN OFFER</vt:lpstr>
      <vt:lpstr>Contractual Intent</vt:lpstr>
      <vt:lpstr>Offers</vt:lpstr>
      <vt:lpstr>So What Are the Requirements of an Offer?</vt:lpstr>
      <vt:lpstr>6-2 Termination of Offers Once made an offer does not last forever.  It may be terminated in number of ways</vt:lpstr>
      <vt:lpstr>PowerPoint Presentation</vt:lpstr>
      <vt:lpstr>How Can an Offer be Kept Open?</vt:lpstr>
      <vt:lpstr>6-3 Acceptances</vt:lpstr>
      <vt:lpstr>WHAT IS RQUIRED OF AN ACCEPTANCE?</vt:lpstr>
      <vt:lpstr>Mirror Image Rule</vt:lpstr>
      <vt:lpstr>Acceptance Must Be Communicated to the Offeror An acceptance must be more than a mental decision.  It must be communicated to the offeror</vt:lpstr>
      <vt:lpstr>PowerPoint Presentation</vt:lpstr>
      <vt:lpstr>Solution 1 </vt:lpstr>
      <vt:lpstr>Solution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6-1</dc:title>
  <dc:creator>Linda Christensen</dc:creator>
  <cp:lastModifiedBy>Linda Christensen</cp:lastModifiedBy>
  <cp:revision>28</cp:revision>
  <dcterms:created xsi:type="dcterms:W3CDTF">2012-10-30T16:29:35Z</dcterms:created>
  <dcterms:modified xsi:type="dcterms:W3CDTF">2013-10-31T12:52:24Z</dcterms:modified>
</cp:coreProperties>
</file>