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354" y="5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AD1D69F-55D9-404B-88C4-72954295387C}"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0DBC1F-64B2-41B5-A8F2-5BE56262E0E1}"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D1D69F-55D9-404B-88C4-72954295387C}"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D1D69F-55D9-404B-88C4-72954295387C}"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4AD1D69F-55D9-404B-88C4-72954295387C}"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0DBC1F-64B2-41B5-A8F2-5BE56262E0E1}"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D1D69F-55D9-404B-88C4-72954295387C}"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AD1D69F-55D9-404B-88C4-72954295387C}"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AD1D69F-55D9-404B-88C4-72954295387C}" type="datetimeFigureOut">
              <a:rPr lang="en-US" smtClean="0"/>
              <a:t>10/25/2013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AD1D69F-55D9-404B-88C4-72954295387C}" type="datetimeFigureOut">
              <a:rPr lang="en-US" smtClean="0"/>
              <a:t>10/25/2013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D1D69F-55D9-404B-88C4-72954295387C}" type="datetimeFigureOut">
              <a:rPr lang="en-US" smtClean="0"/>
              <a:t>10/25/2013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D1D69F-55D9-404B-88C4-72954295387C}"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D1D69F-55D9-404B-88C4-72954295387C}"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0DBC1F-64B2-41B5-A8F2-5BE56262E0E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AD1D69F-55D9-404B-88C4-72954295387C}" type="datetimeFigureOut">
              <a:rPr lang="en-US" smtClean="0"/>
              <a:t>10/25/2013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D0DBC1F-64B2-41B5-A8F2-5BE56262E0E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dobe Ming Std L" pitchFamily="18" charset="-128"/>
                <a:ea typeface="Adobe Ming Std L" pitchFamily="18" charset="-128"/>
              </a:rPr>
              <a:t>Kevin Kyle </a:t>
            </a:r>
            <a:endParaRPr lang="en-US" dirty="0" smtClean="0">
              <a:latin typeface="Adobe Ming Std L" pitchFamily="18" charset="-128"/>
              <a:ea typeface="Adobe Ming Std L" pitchFamily="18" charset="-128"/>
            </a:endParaRPr>
          </a:p>
          <a:p>
            <a:endParaRPr lang="en-US" dirty="0">
              <a:latin typeface="Adobe Ming Std L" pitchFamily="18" charset="-128"/>
              <a:ea typeface="Adobe Ming Std L" pitchFamily="18" charset="-128"/>
            </a:endParaRPr>
          </a:p>
          <a:p>
            <a:r>
              <a:rPr lang="en-US" dirty="0" smtClean="0">
                <a:latin typeface="Adobe Ming Std L" pitchFamily="18" charset="-128"/>
                <a:ea typeface="Adobe Ming Std L" pitchFamily="18" charset="-128"/>
              </a:rPr>
              <a:t>Topic: Contracts</a:t>
            </a:r>
            <a:endParaRPr lang="en-US" dirty="0">
              <a:latin typeface="Adobe Ming Std L" pitchFamily="18" charset="-128"/>
              <a:ea typeface="Adobe Ming Std L" pitchFamily="18" charset="-128"/>
            </a:endParaRPr>
          </a:p>
        </p:txBody>
      </p:sp>
      <p:sp>
        <p:nvSpPr>
          <p:cNvPr id="2" name="Title 1"/>
          <p:cNvSpPr>
            <a:spLocks noGrp="1"/>
          </p:cNvSpPr>
          <p:nvPr>
            <p:ph type="ctrTitle"/>
          </p:nvPr>
        </p:nvSpPr>
        <p:spPr/>
        <p:txBody>
          <a:bodyPr/>
          <a:lstStyle/>
          <a:p>
            <a:r>
              <a:rPr lang="en-US" dirty="0" smtClean="0">
                <a:latin typeface="Adobe Ming Std L" pitchFamily="18" charset="-128"/>
                <a:ea typeface="Adobe Ming Std L" pitchFamily="18" charset="-128"/>
              </a:rPr>
              <a:t>Airlines May Limit Liability by Contract</a:t>
            </a:r>
            <a:endParaRPr lang="en-US" dirty="0">
              <a:latin typeface="Adobe Ming Std L" pitchFamily="18" charset="-128"/>
              <a:ea typeface="Adobe Ming Std L" pitchFamily="18" charset="-128"/>
            </a:endParaRPr>
          </a:p>
        </p:txBody>
      </p:sp>
    </p:spTree>
    <p:extLst>
      <p:ext uri="{BB962C8B-B14F-4D97-AF65-F5344CB8AC3E}">
        <p14:creationId xmlns:p14="http://schemas.microsoft.com/office/powerpoint/2010/main" val="418005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dobe Ming Std L" pitchFamily="18" charset="-128"/>
                <a:ea typeface="Adobe Ming Std L" pitchFamily="18" charset="-128"/>
              </a:rPr>
              <a:t>Key words</a:t>
            </a:r>
            <a:endParaRPr lang="en-US" dirty="0">
              <a:latin typeface="Adobe Ming Std L" pitchFamily="18" charset="-128"/>
              <a:ea typeface="Adobe Ming Std L" pitchFamily="18" charset="-128"/>
            </a:endParaRPr>
          </a:p>
        </p:txBody>
      </p:sp>
      <p:sp>
        <p:nvSpPr>
          <p:cNvPr id="3" name="Content Placeholder 2"/>
          <p:cNvSpPr>
            <a:spLocks noGrp="1"/>
          </p:cNvSpPr>
          <p:nvPr>
            <p:ph sz="quarter" idx="13"/>
          </p:nvPr>
        </p:nvSpPr>
        <p:spPr>
          <a:xfrm>
            <a:off x="609600" y="1600200"/>
            <a:ext cx="7924800" cy="1905000"/>
          </a:xfrm>
        </p:spPr>
        <p:txBody>
          <a:bodyPr/>
          <a:lstStyle/>
          <a:p>
            <a:r>
              <a:rPr lang="en-US" dirty="0" smtClean="0">
                <a:latin typeface="Adobe Ming Std L" pitchFamily="18" charset="-128"/>
                <a:ea typeface="Adobe Ming Std L" pitchFamily="18" charset="-128"/>
              </a:rPr>
              <a:t>Liability- the </a:t>
            </a:r>
            <a:r>
              <a:rPr lang="en-US" dirty="0">
                <a:latin typeface="Adobe Ming Std L" pitchFamily="18" charset="-128"/>
                <a:ea typeface="Adobe Ming Std L" pitchFamily="18" charset="-128"/>
              </a:rPr>
              <a:t>state of being responsible for something, </a:t>
            </a:r>
            <a:r>
              <a:rPr lang="en-US" dirty="0" smtClean="0">
                <a:latin typeface="Adobe Ming Std L" pitchFamily="18" charset="-128"/>
                <a:ea typeface="Adobe Ming Std L" pitchFamily="18" charset="-128"/>
              </a:rPr>
              <a:t>especially </a:t>
            </a:r>
            <a:r>
              <a:rPr lang="en-US" dirty="0">
                <a:latin typeface="Adobe Ming Std L" pitchFamily="18" charset="-128"/>
                <a:ea typeface="Adobe Ming Std L" pitchFamily="18" charset="-128"/>
              </a:rPr>
              <a:t>by law</a:t>
            </a:r>
            <a:endParaRPr lang="en-US" dirty="0" smtClean="0">
              <a:latin typeface="Adobe Ming Std L" pitchFamily="18" charset="-128"/>
              <a:ea typeface="Adobe Ming Std L" pitchFamily="18" charset="-128"/>
            </a:endParaRPr>
          </a:p>
          <a:p>
            <a:r>
              <a:rPr lang="en-US" dirty="0" smtClean="0">
                <a:latin typeface="Adobe Ming Std L" pitchFamily="18" charset="-128"/>
                <a:ea typeface="Adobe Ming Std L" pitchFamily="18" charset="-128"/>
              </a:rPr>
              <a:t>Limitation- a </a:t>
            </a:r>
            <a:r>
              <a:rPr lang="en-US" dirty="0">
                <a:latin typeface="Adobe Ming Std L" pitchFamily="18" charset="-128"/>
                <a:ea typeface="Adobe Ming Std L" pitchFamily="18" charset="-128"/>
              </a:rPr>
              <a:t>limiting rule or circumstance; a restriction</a:t>
            </a:r>
            <a:endParaRPr lang="en-US" dirty="0" smtClean="0">
              <a:latin typeface="Adobe Ming Std L" pitchFamily="18" charset="-128"/>
              <a:ea typeface="Adobe Ming Std L" pitchFamily="18" charset="-128"/>
            </a:endParaRPr>
          </a:p>
          <a:p>
            <a:r>
              <a:rPr lang="en-US" dirty="0" smtClean="0">
                <a:latin typeface="Adobe Ming Std L" pitchFamily="18" charset="-128"/>
                <a:ea typeface="Adobe Ming Std L" pitchFamily="18" charset="-128"/>
              </a:rPr>
              <a:t>Recovery- a </a:t>
            </a:r>
            <a:r>
              <a:rPr lang="en-US" dirty="0">
                <a:latin typeface="Adobe Ming Std L" pitchFamily="18" charset="-128"/>
                <a:ea typeface="Adobe Ming Std L" pitchFamily="18" charset="-128"/>
              </a:rPr>
              <a:t>return to a normal state of health, mind, or strength</a:t>
            </a:r>
            <a:endParaRPr lang="en-US" dirty="0" smtClean="0">
              <a:latin typeface="Adobe Ming Std L" pitchFamily="18" charset="-128"/>
              <a:ea typeface="Adobe Ming Std L" pitchFamily="18" charset="-128"/>
            </a:endParaRPr>
          </a:p>
          <a:p>
            <a:r>
              <a:rPr lang="en-US" dirty="0" smtClean="0">
                <a:latin typeface="Adobe Ming Std L" pitchFamily="18" charset="-128"/>
                <a:ea typeface="Adobe Ming Std L" pitchFamily="18" charset="-128"/>
              </a:rPr>
              <a:t>Airlines- an </a:t>
            </a:r>
            <a:r>
              <a:rPr lang="en-US" dirty="0">
                <a:latin typeface="Adobe Ming Std L" pitchFamily="18" charset="-128"/>
                <a:ea typeface="Adobe Ming Std L" pitchFamily="18" charset="-128"/>
              </a:rPr>
              <a:t>organization providing a regular public service of air transportation on one or more routes</a:t>
            </a:r>
          </a:p>
        </p:txBody>
      </p:sp>
    </p:spTree>
    <p:extLst>
      <p:ext uri="{BB962C8B-B14F-4D97-AF65-F5344CB8AC3E}">
        <p14:creationId xmlns:p14="http://schemas.microsoft.com/office/powerpoint/2010/main" val="410021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dobe Ming Std L" pitchFamily="18" charset="-128"/>
                <a:ea typeface="Adobe Ming Std L" pitchFamily="18" charset="-128"/>
              </a:rPr>
              <a:t>Summary</a:t>
            </a:r>
            <a:endParaRPr lang="en-US" dirty="0">
              <a:latin typeface="Adobe Ming Std L" pitchFamily="18" charset="-128"/>
              <a:ea typeface="Adobe Ming Std L" pitchFamily="18" charset="-128"/>
            </a:endParaRPr>
          </a:p>
        </p:txBody>
      </p:sp>
      <p:sp>
        <p:nvSpPr>
          <p:cNvPr id="3" name="Content Placeholder 2"/>
          <p:cNvSpPr>
            <a:spLocks noGrp="1"/>
          </p:cNvSpPr>
          <p:nvPr>
            <p:ph sz="quarter" idx="13"/>
          </p:nvPr>
        </p:nvSpPr>
        <p:spPr>
          <a:xfrm>
            <a:off x="609600" y="1600200"/>
            <a:ext cx="7924800" cy="2209800"/>
          </a:xfrm>
        </p:spPr>
        <p:txBody>
          <a:bodyPr/>
          <a:lstStyle/>
          <a:p>
            <a:r>
              <a:rPr lang="en-US" dirty="0">
                <a:latin typeface="Adobe Ming Std L" pitchFamily="18" charset="-128"/>
                <a:ea typeface="Adobe Ming Std L" pitchFamily="18" charset="-128"/>
              </a:rPr>
              <a:t>Hanson was flying on American West Airlines. He </a:t>
            </a:r>
            <a:r>
              <a:rPr lang="en-US" dirty="0" smtClean="0">
                <a:latin typeface="Adobe Ming Std L" pitchFamily="18" charset="-128"/>
                <a:ea typeface="Adobe Ming Std L" pitchFamily="18" charset="-128"/>
              </a:rPr>
              <a:t>placed a </a:t>
            </a:r>
            <a:r>
              <a:rPr lang="en-US" dirty="0">
                <a:latin typeface="Adobe Ming Std L" pitchFamily="18" charset="-128"/>
                <a:ea typeface="Adobe Ming Std L" pitchFamily="18" charset="-128"/>
              </a:rPr>
              <a:t>robotic head worth about $750,000 that was used in various </a:t>
            </a:r>
            <a:r>
              <a:rPr lang="en-US" dirty="0" smtClean="0">
                <a:latin typeface="Adobe Ming Std L" pitchFamily="18" charset="-128"/>
                <a:ea typeface="Adobe Ming Std L" pitchFamily="18" charset="-128"/>
              </a:rPr>
              <a:t>movies in the overhead compartment. </a:t>
            </a:r>
            <a:r>
              <a:rPr lang="en-US" dirty="0">
                <a:latin typeface="Adobe Ming Std L" pitchFamily="18" charset="-128"/>
                <a:ea typeface="Adobe Ming Std L" pitchFamily="18" charset="-128"/>
              </a:rPr>
              <a:t>When he left the plane and transferred to another plane for another flight, he forgot about the head until that plane had departed. He reported it and was told the airline retrieved it at the next airport and would send it to him in San Francisco, but it never arrived. He sued for damages for conversion and negligence. </a:t>
            </a:r>
          </a:p>
        </p:txBody>
      </p:sp>
    </p:spTree>
    <p:extLst>
      <p:ext uri="{BB962C8B-B14F-4D97-AF65-F5344CB8AC3E}">
        <p14:creationId xmlns:p14="http://schemas.microsoft.com/office/powerpoint/2010/main" val="4270860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dobe Ming Std L" pitchFamily="18" charset="-128"/>
                <a:ea typeface="Adobe Ming Std L" pitchFamily="18" charset="-128"/>
              </a:rPr>
              <a:t>Decision</a:t>
            </a:r>
            <a:endParaRPr lang="en-US" dirty="0">
              <a:latin typeface="Adobe Ming Std L" pitchFamily="18" charset="-128"/>
              <a:ea typeface="Adobe Ming Std L" pitchFamily="18" charset="-128"/>
            </a:endParaRPr>
          </a:p>
        </p:txBody>
      </p:sp>
      <p:sp>
        <p:nvSpPr>
          <p:cNvPr id="3" name="Content Placeholder 2"/>
          <p:cNvSpPr>
            <a:spLocks noGrp="1"/>
          </p:cNvSpPr>
          <p:nvPr>
            <p:ph sz="quarter" idx="13"/>
          </p:nvPr>
        </p:nvSpPr>
        <p:spPr/>
        <p:txBody>
          <a:bodyPr/>
          <a:lstStyle/>
          <a:p>
            <a:r>
              <a:rPr lang="en-US" dirty="0" smtClean="0">
                <a:latin typeface="Adobe Ming Std L" pitchFamily="18" charset="-128"/>
                <a:ea typeface="Adobe Ming Std L" pitchFamily="18" charset="-128"/>
              </a:rPr>
              <a:t>Airlines </a:t>
            </a:r>
            <a:r>
              <a:rPr lang="en-US" dirty="0">
                <a:latin typeface="Adobe Ming Std L" pitchFamily="18" charset="-128"/>
                <a:ea typeface="Adobe Ming Std L" pitchFamily="18" charset="-128"/>
              </a:rPr>
              <a:t>may limit their liability for lost or damages goods if the contract that limits the liability offers the shipper a reasonable notice of the limited liability and a fair opportunity to buy higher liability. </a:t>
            </a:r>
            <a:r>
              <a:rPr lang="en-US" dirty="0" smtClean="0">
                <a:latin typeface="Adobe Ming Std L" pitchFamily="18" charset="-128"/>
                <a:ea typeface="Adobe Ming Std L" pitchFamily="18" charset="-128"/>
              </a:rPr>
              <a:t>Hanson was told he could buy insurance for the valuable head but he didn’t. Because of this his suit for conversion and negligence is barred. </a:t>
            </a:r>
            <a:endParaRPr lang="en-US" dirty="0">
              <a:latin typeface="Adobe Ming Std L" pitchFamily="18" charset="-128"/>
              <a:ea typeface="Adobe Ming Std L" pitchFamily="18" charset="-128"/>
            </a:endParaRPr>
          </a:p>
        </p:txBody>
      </p:sp>
    </p:spTree>
    <p:extLst>
      <p:ext uri="{BB962C8B-B14F-4D97-AF65-F5344CB8AC3E}">
        <p14:creationId xmlns:p14="http://schemas.microsoft.com/office/powerpoint/2010/main" val="1215415890"/>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28</TotalTime>
  <Words>220</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Horizon</vt:lpstr>
      <vt:lpstr>Airlines May Limit Liability by Contract</vt:lpstr>
      <vt:lpstr>Key words</vt:lpstr>
      <vt:lpstr>Summary</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Airlines May Limit Liability by Contract</dc:title>
  <dc:creator>Kevin Kyle</dc:creator>
  <cp:lastModifiedBy>Linda Christensen</cp:lastModifiedBy>
  <cp:revision>5</cp:revision>
  <dcterms:created xsi:type="dcterms:W3CDTF">2013-10-24T13:15:15Z</dcterms:created>
  <dcterms:modified xsi:type="dcterms:W3CDTF">2013-10-25T13:15:50Z</dcterms:modified>
</cp:coreProperties>
</file>