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8" r:id="rId3"/>
    <p:sldId id="259" r:id="rId4"/>
    <p:sldId id="257"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31F98D-05DB-4AFA-A664-38360085BADA}" type="datetimeFigureOut">
              <a:rPr lang="en-US" smtClean="0"/>
              <a:t>10/25/2013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B45F24-4159-42C5-A91E-2B0F32B4DD04}" type="slidenum">
              <a:rPr lang="en-US" smtClean="0"/>
              <a:t>‹#›</a:t>
            </a:fld>
            <a:endParaRPr lang="en-US" dirty="0"/>
          </a:p>
        </p:txBody>
      </p:sp>
    </p:spTree>
    <p:extLst>
      <p:ext uri="{BB962C8B-B14F-4D97-AF65-F5344CB8AC3E}">
        <p14:creationId xmlns:p14="http://schemas.microsoft.com/office/powerpoint/2010/main" val="6161690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B45F24-4159-42C5-A91E-2B0F32B4DD04}" type="slidenum">
              <a:rPr lang="en-US" smtClean="0"/>
              <a:t>3</a:t>
            </a:fld>
            <a:endParaRPr lang="en-US" dirty="0"/>
          </a:p>
        </p:txBody>
      </p:sp>
    </p:spTree>
    <p:extLst>
      <p:ext uri="{BB962C8B-B14F-4D97-AF65-F5344CB8AC3E}">
        <p14:creationId xmlns:p14="http://schemas.microsoft.com/office/powerpoint/2010/main" val="21680736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F5A947E-AFD7-4979-8FA5-A9DCA42AA47B}" type="datetimeFigureOut">
              <a:rPr lang="en-US" smtClean="0"/>
              <a:t>10/25/2013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5943A3-6764-4EFD-AF6A-D5CB9C681FD0}" type="slidenum">
              <a:rPr lang="en-US" smtClean="0"/>
              <a:t>‹#›</a:t>
            </a:fld>
            <a:endParaRPr lang="en-US" dirty="0"/>
          </a:p>
        </p:txBody>
      </p:sp>
    </p:spTree>
    <p:extLst>
      <p:ext uri="{BB962C8B-B14F-4D97-AF65-F5344CB8AC3E}">
        <p14:creationId xmlns:p14="http://schemas.microsoft.com/office/powerpoint/2010/main" val="34193601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5A947E-AFD7-4979-8FA5-A9DCA42AA47B}" type="datetimeFigureOut">
              <a:rPr lang="en-US" smtClean="0"/>
              <a:t>10/25/2013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5943A3-6764-4EFD-AF6A-D5CB9C681FD0}" type="slidenum">
              <a:rPr lang="en-US" smtClean="0"/>
              <a:t>‹#›</a:t>
            </a:fld>
            <a:endParaRPr lang="en-US" dirty="0"/>
          </a:p>
        </p:txBody>
      </p:sp>
    </p:spTree>
    <p:extLst>
      <p:ext uri="{BB962C8B-B14F-4D97-AF65-F5344CB8AC3E}">
        <p14:creationId xmlns:p14="http://schemas.microsoft.com/office/powerpoint/2010/main" val="1282669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5A947E-AFD7-4979-8FA5-A9DCA42AA47B}" type="datetimeFigureOut">
              <a:rPr lang="en-US" smtClean="0"/>
              <a:t>10/25/2013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5943A3-6764-4EFD-AF6A-D5CB9C681FD0}" type="slidenum">
              <a:rPr lang="en-US" smtClean="0"/>
              <a:t>‹#›</a:t>
            </a:fld>
            <a:endParaRPr lang="en-US" dirty="0"/>
          </a:p>
        </p:txBody>
      </p:sp>
    </p:spTree>
    <p:extLst>
      <p:ext uri="{BB962C8B-B14F-4D97-AF65-F5344CB8AC3E}">
        <p14:creationId xmlns:p14="http://schemas.microsoft.com/office/powerpoint/2010/main" val="3407357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5A947E-AFD7-4979-8FA5-A9DCA42AA47B}" type="datetimeFigureOut">
              <a:rPr lang="en-US" smtClean="0"/>
              <a:t>10/25/2013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5943A3-6764-4EFD-AF6A-D5CB9C681FD0}" type="slidenum">
              <a:rPr lang="en-US" smtClean="0"/>
              <a:t>‹#›</a:t>
            </a:fld>
            <a:endParaRPr lang="en-US" dirty="0"/>
          </a:p>
        </p:txBody>
      </p:sp>
    </p:spTree>
    <p:extLst>
      <p:ext uri="{BB962C8B-B14F-4D97-AF65-F5344CB8AC3E}">
        <p14:creationId xmlns:p14="http://schemas.microsoft.com/office/powerpoint/2010/main" val="600273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5A947E-AFD7-4979-8FA5-A9DCA42AA47B}" type="datetimeFigureOut">
              <a:rPr lang="en-US" smtClean="0"/>
              <a:t>10/25/2013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5943A3-6764-4EFD-AF6A-D5CB9C681FD0}" type="slidenum">
              <a:rPr lang="en-US" smtClean="0"/>
              <a:t>‹#›</a:t>
            </a:fld>
            <a:endParaRPr lang="en-US" dirty="0"/>
          </a:p>
        </p:txBody>
      </p:sp>
    </p:spTree>
    <p:extLst>
      <p:ext uri="{BB962C8B-B14F-4D97-AF65-F5344CB8AC3E}">
        <p14:creationId xmlns:p14="http://schemas.microsoft.com/office/powerpoint/2010/main" val="13154347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5A947E-AFD7-4979-8FA5-A9DCA42AA47B}" type="datetimeFigureOut">
              <a:rPr lang="en-US" smtClean="0"/>
              <a:t>10/25/2013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C5943A3-6764-4EFD-AF6A-D5CB9C681FD0}" type="slidenum">
              <a:rPr lang="en-US" smtClean="0"/>
              <a:t>‹#›</a:t>
            </a:fld>
            <a:endParaRPr lang="en-US" dirty="0"/>
          </a:p>
        </p:txBody>
      </p:sp>
    </p:spTree>
    <p:extLst>
      <p:ext uri="{BB962C8B-B14F-4D97-AF65-F5344CB8AC3E}">
        <p14:creationId xmlns:p14="http://schemas.microsoft.com/office/powerpoint/2010/main" val="2457567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5A947E-AFD7-4979-8FA5-A9DCA42AA47B}" type="datetimeFigureOut">
              <a:rPr lang="en-US" smtClean="0"/>
              <a:t>10/25/2013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C5943A3-6764-4EFD-AF6A-D5CB9C681FD0}" type="slidenum">
              <a:rPr lang="en-US" smtClean="0"/>
              <a:t>‹#›</a:t>
            </a:fld>
            <a:endParaRPr lang="en-US" dirty="0"/>
          </a:p>
        </p:txBody>
      </p:sp>
    </p:spTree>
    <p:extLst>
      <p:ext uri="{BB962C8B-B14F-4D97-AF65-F5344CB8AC3E}">
        <p14:creationId xmlns:p14="http://schemas.microsoft.com/office/powerpoint/2010/main" val="3638566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F5A947E-AFD7-4979-8FA5-A9DCA42AA47B}" type="datetimeFigureOut">
              <a:rPr lang="en-US" smtClean="0"/>
              <a:t>10/25/2013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C5943A3-6764-4EFD-AF6A-D5CB9C681FD0}" type="slidenum">
              <a:rPr lang="en-US" smtClean="0"/>
              <a:t>‹#›</a:t>
            </a:fld>
            <a:endParaRPr lang="en-US" dirty="0"/>
          </a:p>
        </p:txBody>
      </p:sp>
    </p:spTree>
    <p:extLst>
      <p:ext uri="{BB962C8B-B14F-4D97-AF65-F5344CB8AC3E}">
        <p14:creationId xmlns:p14="http://schemas.microsoft.com/office/powerpoint/2010/main" val="35269388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5A947E-AFD7-4979-8FA5-A9DCA42AA47B}" type="datetimeFigureOut">
              <a:rPr lang="en-US" smtClean="0"/>
              <a:t>10/25/2013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C5943A3-6764-4EFD-AF6A-D5CB9C681FD0}" type="slidenum">
              <a:rPr lang="en-US" smtClean="0"/>
              <a:t>‹#›</a:t>
            </a:fld>
            <a:endParaRPr lang="en-US" dirty="0"/>
          </a:p>
        </p:txBody>
      </p:sp>
    </p:spTree>
    <p:extLst>
      <p:ext uri="{BB962C8B-B14F-4D97-AF65-F5344CB8AC3E}">
        <p14:creationId xmlns:p14="http://schemas.microsoft.com/office/powerpoint/2010/main" val="2005506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5A947E-AFD7-4979-8FA5-A9DCA42AA47B}" type="datetimeFigureOut">
              <a:rPr lang="en-US" smtClean="0"/>
              <a:t>10/25/2013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C5943A3-6764-4EFD-AF6A-D5CB9C681FD0}" type="slidenum">
              <a:rPr lang="en-US" smtClean="0"/>
              <a:t>‹#›</a:t>
            </a:fld>
            <a:endParaRPr lang="en-US" dirty="0"/>
          </a:p>
        </p:txBody>
      </p:sp>
    </p:spTree>
    <p:extLst>
      <p:ext uri="{BB962C8B-B14F-4D97-AF65-F5344CB8AC3E}">
        <p14:creationId xmlns:p14="http://schemas.microsoft.com/office/powerpoint/2010/main" val="3595863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5A947E-AFD7-4979-8FA5-A9DCA42AA47B}" type="datetimeFigureOut">
              <a:rPr lang="en-US" smtClean="0"/>
              <a:t>10/25/2013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C5943A3-6764-4EFD-AF6A-D5CB9C681FD0}" type="slidenum">
              <a:rPr lang="en-US" smtClean="0"/>
              <a:t>‹#›</a:t>
            </a:fld>
            <a:endParaRPr lang="en-US" dirty="0"/>
          </a:p>
        </p:txBody>
      </p:sp>
    </p:spTree>
    <p:extLst>
      <p:ext uri="{BB962C8B-B14F-4D97-AF65-F5344CB8AC3E}">
        <p14:creationId xmlns:p14="http://schemas.microsoft.com/office/powerpoint/2010/main" val="3887894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5A947E-AFD7-4979-8FA5-A9DCA42AA47B}" type="datetimeFigureOut">
              <a:rPr lang="en-US" smtClean="0"/>
              <a:t>10/25/2013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5943A3-6764-4EFD-AF6A-D5CB9C681FD0}" type="slidenum">
              <a:rPr lang="en-US" smtClean="0"/>
              <a:t>‹#›</a:t>
            </a:fld>
            <a:endParaRPr lang="en-US" dirty="0"/>
          </a:p>
        </p:txBody>
      </p:sp>
    </p:spTree>
    <p:extLst>
      <p:ext uri="{BB962C8B-B14F-4D97-AF65-F5344CB8AC3E}">
        <p14:creationId xmlns:p14="http://schemas.microsoft.com/office/powerpoint/2010/main" val="414296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blog.oup.com/wp-content/uploads/2012/05/iStock_000003390628XSm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164"/>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p:txBody>
          <a:bodyPr/>
          <a:lstStyle/>
          <a:p>
            <a:r>
              <a:rPr lang="en-US" dirty="0" smtClean="0">
                <a:solidFill>
                  <a:srgbClr val="C00000"/>
                </a:solidFill>
              </a:rPr>
              <a:t>Contracts: Pay or Play Liz</a:t>
            </a:r>
            <a:endParaRPr lang="en-US" dirty="0">
              <a:solidFill>
                <a:srgbClr val="C00000"/>
              </a:solidFill>
            </a:endParaRPr>
          </a:p>
        </p:txBody>
      </p:sp>
      <p:sp>
        <p:nvSpPr>
          <p:cNvPr id="3" name="Subtitle 2"/>
          <p:cNvSpPr>
            <a:spLocks noGrp="1"/>
          </p:cNvSpPr>
          <p:nvPr>
            <p:ph type="subTitle" idx="1"/>
          </p:nvPr>
        </p:nvSpPr>
        <p:spPr/>
        <p:txBody>
          <a:bodyPr/>
          <a:lstStyle/>
          <a:p>
            <a:r>
              <a:rPr lang="en-US" dirty="0" smtClean="0">
                <a:solidFill>
                  <a:srgbClr val="C00000"/>
                </a:solidFill>
              </a:rPr>
              <a:t>By: Asia Green</a:t>
            </a:r>
            <a:endParaRPr lang="en-US" dirty="0">
              <a:solidFill>
                <a:srgbClr val="C00000"/>
              </a:solidFill>
            </a:endParaRPr>
          </a:p>
        </p:txBody>
      </p:sp>
    </p:spTree>
    <p:extLst>
      <p:ext uri="{BB962C8B-B14F-4D97-AF65-F5344CB8AC3E}">
        <p14:creationId xmlns:p14="http://schemas.microsoft.com/office/powerpoint/2010/main" val="3706208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56" y="0"/>
            <a:ext cx="473825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7938"/>
            <a:ext cx="4343400" cy="6850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solidFill>
                  <a:srgbClr val="FF0000"/>
                </a:solidFill>
              </a:rPr>
              <a:t>Description </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solidFill>
                  <a:srgbClr val="FF0000"/>
                </a:solidFill>
              </a:rPr>
              <a:t>The jury verdict in favor of Cicely Tyson for her brief appearance in a failed Broadway show backed by Elizabeth Taylor. They thought that she was backed by an industry law Pay or Play</a:t>
            </a:r>
            <a:r>
              <a:rPr lang="en-US" dirty="0" smtClean="0"/>
              <a:t>.</a:t>
            </a:r>
            <a:endParaRPr lang="en-US" dirty="0"/>
          </a:p>
        </p:txBody>
      </p:sp>
      <p:sp>
        <p:nvSpPr>
          <p:cNvPr id="4" name="AutoShape 2" descr="data:image/jpeg;base64,/9j/4AAQSkZJRgABAQAAAQABAAD/2wCEAAkGBhQSERUUExQWFRUWGBoYGBgWGBcYHBcdGBccGhgYGhgYHCYeHBwjHB0cHy8gIycpLCwsGB4xNTAqNSYrLCkBCQoKBQUFDQUFDSkYEhgpKSkpKSkpKSkpKSkpKSkpKSkpKSkpKSkpKSkpKSkpKSkpKSkpKSkpKSkpKSkpKSkpKf/AABEIAPsAyQMBIgACEQEDEQH/xAAcAAACAwADAQAAAAAAAAAAAAAFBgMEBwABAgj/xABGEAABAwIEAwUEBwYDBwUBAAABAgMRACEEBRIxBkFREyJhcYEHMpHwFEJScqGxwSMzYrLR4Rai8RUXJENUkpMIU4KD0nP/xAAUAQEAAAAAAAAAAAAAAAAAAAAA/8QAFBEBAAAAAAAAAAAAAAAAAAAAAP/aAAwDAQACEQMRAD8AZGklIPiT+e9EsG5Av0tHz0ry4zBIO9QXEeHzBoCqGNcq6D41bJGkAXHQ7ifHpVbAP6R8ZFXWfdJtew5aYoAGLQNgDIsZr3l4UbSYkch8BNS5oAVSCTe8RNj1rzljYsqfdIImY+8RQHcOgyLgAE25iveLWJM2EXJ5eNeG1qmYBBPLneqWf8OfSm1NuOKbaPvdn7yhNxqM6QRawm5oMv4z9sSkrUxl4ClXBejV/wCNOx+8bdBzpETwhmuNWXDh8U6o7rdChP8A8nI+ArXnuPcpykdhhkC2qexGsyJBCnCZKpAFz+UUk577aH8S4kIUrDM3C40rKgTubE+7IgdaAK/7Hc0SgrVhwQBJCXW1K+AUb0r43In2Y7RpaQZuUkCxg7i1yN+tajh/aY5oGnFqccKxC3G220IAMEqQHDv9UHSm15uRczHjhSG9CmFPLWgIOJKkuA6IU5pSttLSeZlEjVpuYFBiqkkbiKvYXPX206W3FIBsdMCRaxIEkWFj0pw4oZShIAYYaU4Bp191w9pGtzQsqUBIMFQRpBJAE2SXmSiJFzfaOZHqLTQFcs4zxrCtTWJdTO4mUHzQe7HpWo8Ie3AlYbx6Ep5ds2ICbxK0SbbXT42rFe1BHMfjXrteVB9aLxKXEBxtaVoUNSVJIII6gjekTFGVEkHe3ibX8h+lZz7N+OVYNwtrM4ZfvAn92TbtEj+YDcCeVaVjRJlNx1SQd9iI5HeR1oHHhVuMOnxJP4mjatqGcPXwze1kgWEbfrRSKCNFe1KmvPOvWrlQCM3UdO8bmljhQTiyeYSTN7ydqaM3T3fC9L3B4nEKMX0j8zQOTptHUb1V0DqauPJioNQoF3GrlVomd+dQKH51ZKJvv4/qKjWkck+dBE0syRy6eNMmHTDZmI5UtstnUdtutMGHdJQQRfpQCsZpCtiJjb8q5l2rXCU6jJgHl4mpMegKXIiQPSqeO4qawLLhUR2obLwTCjqSFaTB2B1AjfxNBf4o4nRgGkKcKQVkjUfqwkqkJFztA8SK+feJ/abjcY6pRdU23cJbQohKRNgY94xEk9K8+0HjpeZYjVAS2iQ2I72mbFXjSpQcJrqu4rlByaJYfiTEIR2YdV2ZIKkE91cEkBQ+sJJsetDK5QTu4sqABjxIF1XJ7ytzEx5AVGlV5N/Xf1rzXIoO64K6rlAxZ7h0rQ28kpJKEpWEkSITAUra5jpt4g0z8A8SykYZzcXbP2oju+f6eVZ/hcWR3T7sHl9oRvvUvalGhSTCkkFJG45g0H1jkTcMNyCDG1EybUqezfiUY3ANO21p/ZuD7K0RPoRCh96mubUHhN69kV4TvXsqvQCsxblKvATE7+VAuDEd9wyNhMb70azkwlR2tvQvgxJlZteKBoWq3Wq0+FWnVHlUGnwFAtYd7UqOioqxjxsRFhQ/A/vFHoq3kDvVzFoJAMi82PSghbhR35f60wYNJCLC5tagDSTMgSOXnTDhANJAJM9eU0CB7T+ME4VKWFBet1CiktkDSJ0iDBg6r+ST1FY1mfF+IeSntVqU8kqPaSQQlaQFJ07AkiTb9aN8Z8WF3Mn3wsfsFFGHgSCpskBzmCQZVPiKSm2VLNpJJ3Pj1NB5aZKttqItZUVER05efKj+W5AUoAUADfz+Y+b0ZweS2AVEdL2Hh40Cgci3O0GB0PlUasnI2BJ5fjPnWgPZKAE22v1/Sq+JwUA2mZAPz88qDOnMtUNwaj+jGLCnVeWheqZJvIPO/gKg/wBmoNlJgRG97b0CerDkb/hURFM2LygAQEkiNybeHp4CgmIwJSJI5cvn5igp1yu4rqg5XsOGI5V4rlBqfsAzlSMa5h57jzZUB/G1cH/tKh6VvwtXy17L8UGc1wa1K0J1lJUTA7yFJifEkCvqWKDpPOuGuCu+VABz/wBxdxtz5V54ST3CT1tUfEau6fGrnC37rluaAu6q1RwKmd2qvQKCxBJ2uasJT6gj1FRtDUSPHrvferTrOkbbDlQRMkTvt1HwqfifORg8BiH99LR0n+NQ0o/zEfCoEC83m0f60v8AtkfUnKFjkt1pJvy1FUDxkA0Hz2T6/rTZwlgk6dZF/GIIn+1KcVovDuHACUjwE+QoD+CwHaEEi1tJ+ev6UeZyXoD+Nv7cqvZDlYN9/wAd460zM4EDb5v40CuMklMb28vWq2LyeEzHhYelO/0O3lQ3HMptbxoE3/DUpki3X+2870LxnDxCpTcTz389vwp9eVYAi0fl4VTfaB+dvX8KBAxWXKi6fG+/oAOlLOLywqsJVfaCI5wRWo5i0kAakxexgQY2kjY0EOB0kkhJBNwfgQI/KgzLG4UpmAB1NgPhyoOsXrRuIclEEo0wZgDkDMX+NIONY0qi3kOVBWrlcrlB2DX1B7KOJ/puXNqWZda/ZOHckoA0qPipBSfOa+Xq1b/0+ZkpOLfZnuLZ1kfxNrSAfgsig3lIr2oW8IrwK7XtQK3ELl46/CaMZB+6FqCcRXI8ztR/KE6W0jwoLrptAqO1SPCoooFPBnvnpq/U1efcHX59KB8O4tLqllC0ruYSDqNjvTA+g6RIE+FBVbPesR4ef+gpc9sjE5OdMwh1pRnzKfzUKZ8KmCTceJEfDwoR7TMMV5NioJMJSr/scQo0HzayO8PMfnWgZJitKwofCknA4eVT0pmwCzbc/NqDZcgzJIAHyLx8KaGnB4VmvCjmsgbxc/ly5bb1pWCQNAPSgnIkGqGIw8z5UTLqQJ5UGx/F2GYSpTywkfEn0oA+LTpmTb5NqX8fxGhsTI9NzFhB8/jQDP8Aj9eMxHY4ZOhKjE7mPrKPIAC5PQU05dwRhcO2HXlDEOQJWtP7O9ylCTY7eJtyoAv+KGXEaVKgxYnlexPSTVLDZ1pISsBaTYEHbwkeFPmIfwi2yELZmx0wkGszzfsgtUISI52F94t8KC/jXEgHSZGnUDzN9t9rbHe9ZxmbBKiY+Z8KZ8Riu7oB2uqZtMQnz8KGv4fUg/JHh+FAr1Pg8GXFAAT5dK9owkuBJIEn4U05VmTWGKUFMAqBKoCiYuAZtBI3oAWPwCEphKHEqHNQgHmRfwuKdvYJgFqx7jqbJbaIV/8AYbDf+HeOVTZ6lLikq+q4QCYG5UI8yBI9as/+n/GBvF4pg+8psEGL/snII/zUG5iuL2NdDnXl6YPpQJueyFiJ960Re3SmrK0QhPMxSlnKofEj61OGAEIFBYfmotPifhUmINRx50HyOxm7jDylNrUkhSrgkfWPMVpXC/tjmG8YCeXaJ39Rz/D1rJ8V76/vK/mNRTQfVeWvodRrbWHEHYgz5A9PKrmeYHtsDiGQILjDiQIF1FBiPWK+Y+HOLsRgl62HCOqTdKvNPOto4U9tOHfCW8QOwc+3Mtn9UjznzoMOy9XI260w4EJHvmAdr7ec1c9pWRnD5gpxGlTWKJebUiNJJPfAi1lX8lVBlXDiHFftXVJBuYiLC4vuRagZ+G+JcOy4CV2iLXv0+fOnlrilCj+zUko9RHODzFZZjeBk6EqaIbQpJUlT7raCsdUoHeuPChqMPiGDKSFj+BSVA9ZEyY8utBtOMznWydPqAfCbVl/FeJJUSszz8vCZohwNnSnHwy4dKV90z9Wi3F2Tth1CHLhfdVYDTAgGfzNBnOX5s1hz2hbDkiAgnSDa5WRcp8LTU2Z8bu4hnSXBDelCQpSmxpVySyjfSRdSlEwRa9NGJ4bDmFAbZLRWjs1LMGAFguaIlS1L0JSAYATqM3MiU8LsnEKW806lGlIDbDCt40+7NpjcndU0Act4ghISw04XEyFN69QTqgLJCu7qNhquRBgWopw5k2KJOpvT3jOo+7I2vKh5gg+NOuVYJ4pQy1hxhWgI7VwJ7ZQIvATZM7FVjtemFXD6WUjQQRF4Anw2HrQJT3CjbTZJGo352B5AC0+fPnSxiklJIi1aVmeYNlOlaSmbTEflsKSs2woClAbHn8/N6BOfbAXIHPxvTPk2Xsr1l7vtuJ0qA95BHuuoPVJM6eYkUAWzcg7UVynMC00+QAVdmpIBHW1ARwD3Yh/AurSvQSptQOxb7wUOgIGx61F7Ikq/27aYjEavLSqPx00FZwSw0XXT33SANp0zeekxWoex/g5xt5/HuCA8ClgGJKCqVLI5A6UgcyJNBqCb11iDY/nXZTEHxrp9yxoEvMzOIA8fTfenPBJgDypMxqf+JBHM054bag94g1D61M8Kjj5+RQfHWK99f3lfzGoqlxXvr+8r+Y1FQcrtKorquUBbA5oshLRUShKipKTcJKkwojpI3HgK6zPNVqMAkJsR/r+vj40Macgg9KPs5GF6TcBRAiJJvyCeR260FLA5462FaHFpXp0p0AbEyoFR7wEXtPpW95DhEDCsgvtvlSG3XQ+2FqSVJmy2oIIVIvJtc0j8PcL4RlxLig7ij3khtDTyp7oAE6UgSdYuYiJpxw+Wrs682nDMpujDoOpZsAO0WLAQPcG8CTagAYltCsUlbaEtEklYSSqFJN1albza3KKa88waH0DUDcfE9QTSUnF6sX2h2MwOQTy+fKnLEqccaAHIWPptNAsZbiXsE5AAcbBJAPiIMDlty60/ZfmIxDYVosdztFtgRWdf7HxJe0JSopPSfiPnlXjiBSsAlJ7bvD6pVqBi5lO3xoNWGVtblQHOCZqRbTYTCVA3/KkV1kO4dp9GppTiEqKATYkSQAdr0Ffz5zDj9p2gG2pQtP3hb4xvQPXEuDZ7K8E7wYrK82e70Daib/FQcREz87zS1inNSiaCs+i5rwlPL7Vrn4eVXnm+6D4UNfMpN6Bt4L4aRmKFKdX2bbaw22BErVIkEckgHTa/eBrd0JAgJEAAARyjYVmHsVwi1YJtSjLYccUgeMlKtXrJB/ijlWolN+tqDtR2qtijY+PKrB5daq49fd526UCeVTi0wZGr1j/WnjDikjCQrFJjkfiPhTuwqRQdPm9dTXT4qOU0Hx7ih31/eV/MaiqbFe+v7yv5jUNByuVyuUHK0LgZclHUDr038RWe04cDYotlKjISVFIPkEkj8R8aDfMuwJ0gjf1/OhfGmObwjMr77qyEtt/aUevQAXPlU2D4kCWwEkGBvWb8U4pWMxiSFfuwTztO3rQeEMhsodKwRuuSBfwA+bU5J9o6AyEpQmxF+nW3OsozvKwVSqRHIKsfnwqHLmE3bS2per7JUCDyIP8AagZeJOOsW+oMMv6NStKiDpJ1GYkCYA3NX8BwvgmVpJJxboiVuFXZg/a0n3r9bUMw3s2cabGIdUUajCfrqVI5BN9uZii+VYPDBQDq1BO5UpWmABMwL/60BxOctAnWZ8zM7wIG3WKgdzNpZ7rgX/BtNpg9RQHOGi69py7CrcbVEOOpMeMFcAj4716xPAOLGHU59JSFhsrCEI0hUWCQuRJ3vQWcbkrLo1tNht0KCSlIgHrKdtryIoXnmTdiqJF4ovwxlDjKG1vKJUoJJmCAVH3d52i9RcVPhbyQL3+SPG1At4hUNb0HW5Y+tqI45zuep/pQRySCJ3FBvnshTGV4UBJMh1RVsBLqhcEySf4RHlzenRSP7I8IBlmHOsq98x9lWohQBjbn4SadyuOVqDtabih+Zq7sDe/lV5R2ND8yXAnwNAs5XBxXSJM8qd2dqR+GkasQq1o/WnhkWoPDxqHTUzwvFeI8TQfHmK99f3lfzGoalxXvr+8r+Y1HNB1XdcBrhoOq0bhTh1eJyTEONCXcPiS6kAXUkMo7RI8Yv/8AGs5r6C9hjZRlur7T7ivgEJ/SgzTLOKFEQSf6164ed7TtlSAonmeQH+tX/anwUcDjO1aTDD5K0RslW62+g6gdD4V3lWWJWwHWRKkzrb+0k7jzG9At4nHAmVqsDsOdesvfW86lthClKVYJRz84/M1XzvJzdbYIQDCkndPj4pPWtQ9iGMYaYeae7NKwvtEKUNKlJiFDUfeAOw8TQG+H+CscrCNsPrRh0BZUdP7RzvbgH3U2896Z8p9neCY2a7VX23j2ij8bD0Aog5xA3ZLQLqzEBIOkT9pZEAfE+FDM7JCkuvv6UomGm1KSkzzWZlZ8DAHSgvZjnDTaAoFKi0sJIBA08lb9AdhWa8XcVqVDYgCFaLRZSuYE2i3j60ezPiDDKSUpEiCL2TPRIG5pIGVOLWFKTYdbzEmOumKBpw7cttJUZJlRO20nl4xStxWAh1oSfcJM/PnRTKM0MrmTAIT4SOQ6SRSvxvjtWJVzCE6fgI5eJoAWYYq0Dz/pVNtNqidd5/Jq3h24F/Wg2b2G4/Vg3WibtOmB0C0gj8QqtHcHM/CsQ9jGZ9njnGZgPNyB1U0dQHnpKvhW3quLiDvQcWRQjN1Qm/IGjKjbpyoLnoAnfYzQBOElEurI3tPmZ3pzaFqTuEWxDqgYUVQQBaI3nrTi1t8KCJ01Hr86ldFV9fgaD5CxXvr+8r+Y1DU2K99f3lfzGoaDsVyuxXDQea+mvZEyUZThbghSVriNtTqq+Za+r+CcGWsDhGyY04du3iUBSvxNBa4iyhrF4dbLydSVAQeaVclJPIjefPrWC4/BP5RjC2ohRACpT7riVbKE89wR+lfSDTfLkKBZ9w3h8U2tt5GpKyFSPeQUjSkoP1SByFrmRc0GWoW3iEF1IkFPeSmJHO07ikt/ELaUQDKZtNvn+9Muc8L4rKHe0Eu4af3qRYTycT9U8vsnryoTnbDbo7Roi8WHj58/CgOZb7QloQEp39VG1rBI/Wvfa4zFLkgoBPeWq8dIQkwDHMm3SljIlftACkEz0FatlSNaACdoJiI8vWgBs8ElJCytTih4yYn8J6RFFM9UQ1IAFutx57UzqwILcRb4UIzFpoohXK39fSOdAnYlYYQm95kzz57+BIrPc1x+txap3Pz+tHONOIApZQjYW+FqUW0lXlQW8OiTqItymjPYaUpnnvHKBsfGvOV4OyVkW+qOsb/19Kv4hIIIMSfP0oB+W5irDYlp9F1NLSrneNx5FMj1r6cw2JDqEOIuhxIUkjooSPwr5ffR4Vqvsi41GlOBdMEE9go8+ZbPiDOn4dKDTj9a1BM6FlKgE7dOW9HXVwLjnFLnELgCFEDe2+1BT4MXIWYklW/KKcGUjl8KVeDgOzjqo3HPb4U1agT8igifM1B615xeK00P/wBqjor4UHypivfX95X8xqGpcUf2i/vK/mNRgUHddV6IrzQdRX2DgGVIbQBslCAQf4UgfpXyZkjGvEsI+062n4rAr64Ux3zNpB2sBQWEOERPOqT8Az4/M1dQmADMwKpuifOaDjQCgEkSlUgpIBEdD1EcqzPjj2UaNb+AISPeXh5geJaJ2+4fQ8q0xo8tvOvGYtANqgXAk/1vvQfODGIBVCpQ6LQZTP8Aen/IeJ0oAC4PUk/M0h8cuTjFREAx5dKhyrLy8NIcUlewkah6ncUGpZ1xshtJPaAk9CBbpImKzTOuOlrCkt21bq5kdJNCuI+HMVhSO3TKD7qknUk+o2PgRQNNBKpRVRNhsJAJ2Gw6n+lDmVXo4hACL3URbnHpzoCGWubgm5FvAdBVpOHKoCRJNgI67nfau+G+HXniJQUpJHeNp8hz50/NZKjDtkJEuRdW+02AO0UCbn3D3ZIQsXkQvwUNz60DwrdzEgi4O0RsZ3nyrQFYcYhtSDzBv48rRSdh8GUOltYhSTB3HrQaVwNx4t5PY4oSpJAS/bvdAv8Aij63Pn428/xgLVgdyDJ/SlbKXQy4FqHcPvHlv9bwnn401v5Qh5sETESIMEHe39DIoLvCDwDQIT1nnBmx+FGHMzKYJEjketA8ky1TSUBpySPfSvuzfygj1rxnWMxDBUS0paYJ7retsz5EkUFXiPiIIKieQmxvbl8aV/8AHCPH8KTc7zhxS1XI8D/SgHbq+QKAVivfX95X8xrwDXvFe+v7yv5jUYoORXdcrqgZPZvl/bZphEdHQs+TYKz/AC19QHUdzG/z51gHsIwevMyo/wDLYcVMbFRSgfma+gSSd7xO0W6Gg7acIG3L5NVnFVbQ73SSkWAqm6R50HMO6dQJFR5u+pDazpJtBIMz8fCudp0+fjQvOnllohCpj3iVAJF95PPwoMG41UTi1k7npVvhpwCCT0/O1Fs6wzKHHFJHauqBBcMBKZBnQiN4tqPpFL2QPEKHLlQaVi8GMTh1IkHUD1gHkQL86RMhwLKyW32UEgkTcH4g3/vTpleIBAkah12+d/wNAcdhA3jApJUAVCZvY9TvvQWf8F4USQ0BHIqWeW0Tv4UYybJW5GlCEgdR+Z9dpr2rAiZK4J6STf8AXlNXMM6lIhE78/jPU+vWgLAAe7BMCVEgbbDwFUXVd4Rcm0mPwt+VWA8VbfACPhUTWH1KT+p+N6DvEZbICkWPSP1oFm/DrmIWh1hsreQQl5IgAibEqNh6mmsY/DkJ1FxwklKUM+8oJ3Ub2TNpsD1oVmuMbdxTDKHPo5jtS0EhUaSEo1AKgnffn5UFXK8tc72st6UyClEvE3gplMJBEG8n1otgmUpOplSwibJMGByPK8V4Y4QxOHUpWDWlSdWtTSpROq5AUrUm/S1cGe4XtIeQthage4+SlGobLSpHdcTvMKBEC16A6lxpwgB1JUOtiPGRYesVIVOsncgcuc+R50mo4tw7S9AUl3kFYVKnPQpKRHxNFcNxmgIWlTWJQC2rSpxgpSITNtUgSbXEUBfF4pp4RiMO26nqtCVfiRNDv8KZT/0TX/ar+teMFxA27oTKdSkhSCLBwFMgxulcbp8CRImLXZ+f4UHzHivfX95X8xqMVJivfX95X8xq5lWRuYjUUBIQi63FqCEIH8Sjb0Ek8hQUIrqtHyP2e4TSDi3MRKv3aW2VjWDH7QJ0lzs7zqUlMjanDL8LgMEk4bDEJxSm1PNLxSYUFJ/5eoQpIIkiDfxigHewTJ3GlYp5xpaAptCEFaSnV3ipWnULxA261q5xiJ0haQojaQDHTeaR/ZpnWPxzLr7jwCkOlvQUrIISkFQkOAiCfHaiGa5ljGiFYnL0YtlB1BTMOOIi2otuJBkCdgbHegc7hJHMgfAVTKeUf2rPVcZLbSl3DLUpKv3TTjagh9tJiQo95t1PukpJSYB070EzH2lvYgkD9ki0oNlDeQb/AI0Dxn3F7GHSSIWrlpNukH+1Z5j+L3cSSFKhPIDb4frQHijN0q920cufrVHh9xTmqdt/I9aApmD/AHVK6DlPOwv58qG5Unv9CB+lX04FTiCoGwIt15km3L9arZUyVOKA3SefSgccO4CmAfH13qLGJJiRcGx/rVcCB4jrFp8DRDLldqmJuIB22nc/lQEE4cqQI6T/AE2vUbLmlU38f/yOfWi+HTojUAE7HaPM3qTFZdYqSeRPKfOgkcNtze0+uwoLiMYXsQ3g0Ep7QkuFNiG0p1LSD9pUR5Gi7Sx2Gsnupm8dN4/OquQNht1D5X3VOuJKld0EBtadjz1BQB8YoHJnANtoASkJEfVHQQL86BYvhUq1YpN1r0tJQEDV75klXwtyjej+aZm2wyt1ZhCElSoBUYjkBc0GyPPca+wpaG0MIUVFsuiSlOmdSwI3uQPLegqY7Du4pH0ZWGSFoUJXif3YiLoCTqcVfmQm3OalwfB+GU8kP68QpBF3V90kj6rIhIHhfxoXg87UlQK3C4smFLMDUduVh4CrL+MlWvVf+nnQes+xWIwLqnEpD2EnvoQhCVMAc0FsCUwdiPXnRJvOE4lgrQpLyCO7q3Bi4BspJ8KHYHGdmFkwUOEq35xCt+sCoMoxGCw6luqStqBqUGisoVCpBUiLEXvYHbpQeOHMFOGGHcShLiYZQ4sQpKypRbLf1pSRq325b0K15t1wv/d/amjiHJsJiWV4v6S602vvoVhXFN65ASQsCxUVSLi0nxqn9Cwf2HP8v/5oMDw+A7V1cnShKlFajYJGo843Owp2zXL8MxlSXHwsPu3wjOogBEx2xaAsCPrLJKrbbCnhsvYZawq8SD2TuIdW7pE6ksjUG4G+okJ8Jpa4n4icx2JcxDu6z3UjZCRZCE+AFvOTzoH/AIJ45xbeHdxLr5KAptlCNKP2ijBUpSo1K0ogXJkq8KnL2KzLGocLTLqFLAU3CpQEGFAKQUqnSJmelWcNwKtBwLRBJDKVhPJK1HU4tXSCdz0p/wD8J4jC4bs8CttLrzhLr7gEtIUCSW0iylA2E+fkCUvOFYDHLYytp/WopK8M83rCjHvBQXrTaO8eo5Vez/EPOutjNnnMG2fdQyghlM2KXMVJlR6Rp8qvOYJOV5phFtrUGMVOHfKypZW8RqQ4VKJMqMc4sa0DOMOFsqSpIUCLgibcyB1G48qDOeNeCgnLZw7hKMOFOtCyhpUZWQoCT13g0tOezvEPYMvvJS1iBoLf1g+FgEJOn3ZkTMwekUdysOt62W09klSuzdaUT2KwVaVqRN2Fxcae4oG6RvUOPyopxqMLhMYvs0suKLva9opC0LKW2DcpSkK0yIBIBmYigzHHZOtue2SUCVCD9pKtKkyLSFSDFdZMs95CBdVhaY9BvWxcMZqy/iH8LiG2lds2jEKRZSQ4R2WITH1SVJSopsQSrzoq3wxl2CQVIaQlJO5lRE8pM/IFBlyMwQwwG0plZspVh8mgrKgHAQL39bW6+dHeJMCyvEFWFnSu6gZsq86fA/Jjaphso0qClG3Q8vGguM4kkaSm3iAfgDXrAYJ1Cw4gAwbx0Pl4Xr24dUGBAHl+NqMYBvuWBkD47Tfx60E+boPZd1UEp6jkJI5VaynOD2UKuqJi1jtBt6UNwpWElJ1QdhtB251PlmXKWAFCw9J+FASxb6msHdEpAKleqhM9LTQXEYJb+CQEKCUlIWgqMAEq1gqO4g7kbCaJvrWAptz9yoaSBaAbGN70OzXEAtYXAtyhS1aFneGmQC53gfrJjbrQMqFO4TDNsHvOLSA6pVxOwCVbEdOo86svcTt4LCI+lBYViXVtFMCW7aQSk7CNJP36qYNo2ZaQy406pKVh0KXoITpSpI1bQAItBEyJqt7R8mXi23EKTC2MIp1ATyX28iPNLRjwNBA5hhHu35GLSPW/9q8oy91QEJ9TNp36zTHwa43jMFh37StA1R9pPdXJ8wfjR9GDCduVAuZXw0VsONrJVcKB2O2w6XE1RzhxLKWcG1ZzEuJCQACFNpIU4tZmYCdvE0+YKATy/tekfhjDJxWMczBCQGGkHCYXvaisJWrtHQNgFHup8JNAPxY+h45lhc/R31S2dglcRoNtr/FSTTj9BR9k0O414cTisE8hRIWlJdbWPqLbGpMeFoPnWPf778b0FBN7RsL/AMNhWWEEpaZOLdVe3bqCSY5JkC3KgPBvBS8XLqpS0lSQDpV31FUEJMRbnF70Za9obrGIwzvZhSEsHDONrnS6hKiDO9+e3xBrRswz94YVC8Axh3Fy2MOjDKWtCQVRrUghKUi5SRAIO5oLOZ8UJGYfR8OjtVoAGKcFw22P+Wk/bM+hNE8JxgXMUywlBS2pt2ZiykaShIVO+mbf0odwVwscOXA+oLecWXHlD6y1XV6AmBVf2q4EsYEYpiy8M8271BBOgyPMp+FBP7TssLuWvpQTrbKXknaFN96R46Jpn4Kzs4zAsPqupxsFUfaFlf5gaF5i+FrQR7riEKMDUFBSB+BEi9XuDMlODw/0cIKUpccKJWFkpKtQJIAA3gAeHOgC8d6ML+3KgO0GlKTPecAskAAkyPSxms/zteGGNd+iaEl9WkOJkDvhKlbHcKKhyvAp04hyovY1TuJWQppvVhGZhCCPfUb99ShefCOQrCX8whTigZClq077SYN6BgydTrWOQjWCv9qjtEzqVIB73M7Dfxp3fytemSsmRCgrn5j+nSh2Vn6Rh8Bi3AEvNP8AZqISJeCxGsn7Ui8+JpreY1fEbx+HQ0Cw1lSTMjbn08/navTmWEXCh0id78/wFH3sMDAjnPkR+nhVQ4BQuDYcjf5j4/lQC2ML2cqXEDrYdSQPHwoVnXGwT+yw6NSlW868YzOi/iAwkaW03WrrFzHh/Su+EFYdx9x5UDSqEDpH1ooKWYZnjkJTIAEcvHyq3lXE7gbUHVBJgwTI6dKPZ1xRh20lIBWdtO9+RpIxmISU9+QlfLp0oGrKs7cLYBBdBkSL2nbratJ4XyRpeASQ2krXrUsn3isylQCjJSdIAkbQDG9ZbwpnTeERoUApCrpI3p1yXi5LCHsQplfYqgkoPeTpBGoImLg8oPd52oDOTYUDGNgIU2EhwLTqC4OmZKhYb8o3FU3+KHlqSAhKktpa7RVgtRdZDoTFhABA3/OomuM2nFMuayEqQShZIbc0nUkpcSbOGdIhJkKE2qPLOyxKX14dxtwOPBQAVdCENIbSlxJ7yVQnYjnQDfZPmSGnsZgQqUocLzANlaF+8nSdtPdkciTWldsAJMAUprwqmtTmHwjanCkFSyoAkJEq0QJUSORsTFW86zHDJ7AOkJW4R2LpKyCqJn9ny2setAN43z3ty1luHUoP4pQDhFuyYBlxauY1JkDwnqKN4x5LTjTDYCENAJSlNgkR3beVCeEOF04R119x0PYh5UrdNgEzZCeiefwHKqubY0nMyjlqQRH/APJBny3oHJx5Ku5qSVKSowCCSBANt4BIHrWY/wC7fB/9Of8Avd/rTOriLsFH9ot9tIUA2lA1FZOoJDqY7oEyIVyvyo1/iE/9K9/4nf6UGc8b8BF3BIxbO6G2VrQB7w7IBxYm+qwJG0JNXPZjwgvApVinFBR0CwWlbXfMrUFp+sEwDvEHeacslOtpDaroSzg1BJ2lQVq85gWNqvZng0IQ6EoQnUq8JAnWk6jYbnrvQCsbnHY4rS8QgOmEOj90o2ASVfUVHI79apcdYwrZfwgbUoutdmAAT31QoH48/Cu/Zzhk4rLdGIAdSdaCFX7oIgelJXCWdvjFuYXtFFhJhKFHVABgAKVKgB0mKApwp7QEfQW1YhYQ5hR2DidMqUUSGtKRuSm3mg9a1HJ8eX8Ohzs1tFQnS6AFCeoFYz7IcOlzOsUVpSrQhSkyBCT2oTIGwME/GtsxyoLUc3I/ymgWPaayhGBcxK7raSdF4ClOdxIJ6SZjwrB2+DsSVMtLZUgACVqBCIUrcr2tsRvat89omES8jDNODUhWIBUmSJ0pUUzHQ3qnjczcbcwbaCAh19KXElKVahAMd4GL8xFAqsFkJDTKlOMtPt9mu0Hs0KC3EwLJUswLmYBpgTikkdDz+FecPgW4xiezRCErUjuplJC1JBSYkQCfjQ3BquByMD8DQS4bMUuvOtgfuwm48ZN/KqXFeahpKW0++sjbpzNuX96r8JoH0rMD0WAPTaq3Dw7XFOqc7xSDpnlfkKBbwmVrfGIfQNKUgjpsPxNc4cy1tGCS8SS44VBKRzgxzFNuSoH0PFeC3R6AbUs+z1AWptKrpBMA7b9KBm4c4UYZb7TEJAJudRsnntQbiXJ/prZ+hNQ2k95fJf3aM8Xd95llX7tREp2mDHK+1PeCwaG8OlCEhKNHugWoMGybKlkKSoEdnv8A60QwvErjqW8MlOporSlc2BGoWkRA5V3xA6U4h4AwCItUODEYR0CwkH8eu9Ax5xixjuxS2wlkPvMs9mHQtAt3Vy3dtQAO0EabgipcBm2ER2CnMIpKkkradUhMLBJMFxCgFXvBjyFK3swP/EgfZXrHgoYd+FedaHhWR2baY7obTY3HuJoHDK31uK7U6W2ikHs+4TMbo7NRKZt7xPlXeHbKsQhbjLZWltUOoWrUj+Ea7960kXPOgGA4Pwi2NZZSlW8oKm+Z/wDbIq/g8kbACJd0kGQX3yDbYyvagtZhxNhEJ75SFqFgo7qiwgEKN+cUqNvvvOtApQhp1pLqlCFFcj6pFyPslR2i1WOK8EhvstCEpOsXAEnunc7mo8CYwuGPMYBuPD9mKAnh2dLS3k60pHdQpAkpQ2dbzlyLKI0T086zf/fnj/tj/wAKK2THNhvDYsIEBGDhI3A/ZOHn41l3+xmf/bTQ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 name="AutoShape 4" descr="data:image/jpeg;base64,/9j/4AAQSkZJRgABAQAAAQABAAD/2wCEAAkGBhQSERUUExQWFRUWGBoYGBgWGBcYHBcdGBccGhgYGhgYHCYeHBwjHB0cHy8gIycpLCwsGB4xNTAqNSYrLCkBCQoKBQUFDQUFDSkYEhgpKSkpKSkpKSkpKSkpKSkpKSkpKSkpKSkpKSkpKSkpKSkpKSkpKSkpKSkpKSkpKSkpKf/AABEIAPsAyQMBIgACEQEDEQH/xAAcAAACAwADAQAAAAAAAAAAAAAFBgMEBwABAgj/xABGEAABAwIEAwUEBwYDBwUBAAABAgMRACEEBRIxBkFREyJhcYEHMpHwFEJScqGxwSMzYrLR4Rai8RUXJENUkpMIU4KD0nP/xAAUAQEAAAAAAAAAAAAAAAAAAAAA/8QAFBEBAAAAAAAAAAAAAAAAAAAAAP/aAAwDAQACEQMRAD8AZGklIPiT+e9EsG5Av0tHz0ry4zBIO9QXEeHzBoCqGNcq6D41bJGkAXHQ7ifHpVbAP6R8ZFXWfdJtew5aYoAGLQNgDIsZr3l4UbSYkch8BNS5oAVSCTe8RNj1rzljYsqfdIImY+8RQHcOgyLgAE25iveLWJM2EXJ5eNeG1qmYBBPLneqWf8OfSm1NuOKbaPvdn7yhNxqM6QRawm5oMv4z9sSkrUxl4ClXBejV/wCNOx+8bdBzpETwhmuNWXDh8U6o7rdChP8A8nI+ArXnuPcpykdhhkC2qexGsyJBCnCZKpAFz+UUk577aH8S4kIUrDM3C40rKgTubE+7IgdaAK/7Hc0SgrVhwQBJCXW1K+AUb0r43In2Y7RpaQZuUkCxg7i1yN+tajh/aY5oGnFqccKxC3G220IAMEqQHDv9UHSm15uRczHjhSG9CmFPLWgIOJKkuA6IU5pSttLSeZlEjVpuYFBiqkkbiKvYXPX206W3FIBsdMCRaxIEkWFj0pw4oZShIAYYaU4Bp191w9pGtzQsqUBIMFQRpBJAE2SXmSiJFzfaOZHqLTQFcs4zxrCtTWJdTO4mUHzQe7HpWo8Ie3AlYbx6Ep5ds2ICbxK0SbbXT42rFe1BHMfjXrteVB9aLxKXEBxtaVoUNSVJIII6gjekTFGVEkHe3ibX8h+lZz7N+OVYNwtrM4ZfvAn92TbtEj+YDcCeVaVjRJlNx1SQd9iI5HeR1oHHhVuMOnxJP4mjatqGcPXwze1kgWEbfrRSKCNFe1KmvPOvWrlQCM3UdO8bmljhQTiyeYSTN7ydqaM3T3fC9L3B4nEKMX0j8zQOTptHUb1V0DqauPJioNQoF3GrlVomd+dQKH51ZKJvv4/qKjWkck+dBE0syRy6eNMmHTDZmI5UtstnUdtutMGHdJQQRfpQCsZpCtiJjb8q5l2rXCU6jJgHl4mpMegKXIiQPSqeO4qawLLhUR2obLwTCjqSFaTB2B1AjfxNBf4o4nRgGkKcKQVkjUfqwkqkJFztA8SK+feJ/abjcY6pRdU23cJbQohKRNgY94xEk9K8+0HjpeZYjVAS2iQ2I72mbFXjSpQcJrqu4rlByaJYfiTEIR2YdV2ZIKkE91cEkBQ+sJJsetDK5QTu4sqABjxIF1XJ7ytzEx5AVGlV5N/Xf1rzXIoO64K6rlAxZ7h0rQ28kpJKEpWEkSITAUra5jpt4g0z8A8SykYZzcXbP2oju+f6eVZ/hcWR3T7sHl9oRvvUvalGhSTCkkFJG45g0H1jkTcMNyCDG1EybUqezfiUY3ANO21p/ZuD7K0RPoRCh96mubUHhN69kV4TvXsqvQCsxblKvATE7+VAuDEd9wyNhMb70azkwlR2tvQvgxJlZteKBoWq3Wq0+FWnVHlUGnwFAtYd7UqOioqxjxsRFhQ/A/vFHoq3kDvVzFoJAMi82PSghbhR35f60wYNJCLC5tagDSTMgSOXnTDhANJAJM9eU0CB7T+ME4VKWFBet1CiktkDSJ0iDBg6r+ST1FY1mfF+IeSntVqU8kqPaSQQlaQFJ07AkiTb9aN8Z8WF3Mn3wsfsFFGHgSCpskBzmCQZVPiKSm2VLNpJJ3Pj1NB5aZKttqItZUVER05efKj+W5AUoAUADfz+Y+b0ZweS2AVEdL2Hh40Cgci3O0GB0PlUasnI2BJ5fjPnWgPZKAE22v1/Sq+JwUA2mZAPz88qDOnMtUNwaj+jGLCnVeWheqZJvIPO/gKg/wBmoNlJgRG97b0CerDkb/hURFM2LygAQEkiNybeHp4CgmIwJSJI5cvn5igp1yu4rqg5XsOGI5V4rlBqfsAzlSMa5h57jzZUB/G1cH/tKh6VvwtXy17L8UGc1wa1K0J1lJUTA7yFJifEkCvqWKDpPOuGuCu+VABz/wBxdxtz5V54ST3CT1tUfEau6fGrnC37rluaAu6q1RwKmd2qvQKCxBJ2uasJT6gj1FRtDUSPHrvferTrOkbbDlQRMkTvt1HwqfifORg8BiH99LR0n+NQ0o/zEfCoEC83m0f60v8AtkfUnKFjkt1pJvy1FUDxkA0Hz2T6/rTZwlgk6dZF/GIIn+1KcVovDuHACUjwE+QoD+CwHaEEi1tJ+ev6UeZyXoD+Nv7cqvZDlYN9/wAd460zM4EDb5v40CuMklMb28vWq2LyeEzHhYelO/0O3lQ3HMptbxoE3/DUpki3X+2870LxnDxCpTcTz389vwp9eVYAi0fl4VTfaB+dvX8KBAxWXKi6fG+/oAOlLOLywqsJVfaCI5wRWo5i0kAakxexgQY2kjY0EOB0kkhJBNwfgQI/KgzLG4UpmAB1NgPhyoOsXrRuIclEEo0wZgDkDMX+NIONY0qi3kOVBWrlcrlB2DX1B7KOJ/puXNqWZda/ZOHckoA0qPipBSfOa+Xq1b/0+ZkpOLfZnuLZ1kfxNrSAfgsig3lIr2oW8IrwK7XtQK3ELl46/CaMZB+6FqCcRXI8ztR/KE6W0jwoLrptAqO1SPCoooFPBnvnpq/U1efcHX59KB8O4tLqllC0ruYSDqNjvTA+g6RIE+FBVbPesR4ef+gpc9sjE5OdMwh1pRnzKfzUKZ8KmCTceJEfDwoR7TMMV5NioJMJSr/scQo0HzayO8PMfnWgZJitKwofCknA4eVT0pmwCzbc/NqDZcgzJIAHyLx8KaGnB4VmvCjmsgbxc/ly5bb1pWCQNAPSgnIkGqGIw8z5UTLqQJ5UGx/F2GYSpTywkfEn0oA+LTpmTb5NqX8fxGhsTI9NzFhB8/jQDP8Aj9eMxHY4ZOhKjE7mPrKPIAC5PQU05dwRhcO2HXlDEOQJWtP7O9ylCTY7eJtyoAv+KGXEaVKgxYnlexPSTVLDZ1pISsBaTYEHbwkeFPmIfwi2yELZmx0wkGszzfsgtUISI52F94t8KC/jXEgHSZGnUDzN9t9rbHe9ZxmbBKiY+Z8KZ8Riu7oB2uqZtMQnz8KGv4fUg/JHh+FAr1Pg8GXFAAT5dK9owkuBJIEn4U05VmTWGKUFMAqBKoCiYuAZtBI3oAWPwCEphKHEqHNQgHmRfwuKdvYJgFqx7jqbJbaIV/8AYbDf+HeOVTZ6lLikq+q4QCYG5UI8yBI9as/+n/GBvF4pg+8psEGL/snII/zUG5iuL2NdDnXl6YPpQJueyFiJ960Re3SmrK0QhPMxSlnKofEj61OGAEIFBYfmotPifhUmINRx50HyOxm7jDylNrUkhSrgkfWPMVpXC/tjmG8YCeXaJ39Rz/D1rJ8V76/vK/mNRTQfVeWvodRrbWHEHYgz5A9PKrmeYHtsDiGQILjDiQIF1FBiPWK+Y+HOLsRgl62HCOqTdKvNPOto4U9tOHfCW8QOwc+3Mtn9UjznzoMOy9XI260w4EJHvmAdr7ec1c9pWRnD5gpxGlTWKJebUiNJJPfAi1lX8lVBlXDiHFftXVJBuYiLC4vuRagZ+G+JcOy4CV2iLXv0+fOnlrilCj+zUko9RHODzFZZjeBk6EqaIbQpJUlT7raCsdUoHeuPChqMPiGDKSFj+BSVA9ZEyY8utBtOMznWydPqAfCbVl/FeJJUSszz8vCZohwNnSnHwy4dKV90z9Wi3F2Tth1CHLhfdVYDTAgGfzNBnOX5s1hz2hbDkiAgnSDa5WRcp8LTU2Z8bu4hnSXBDelCQpSmxpVySyjfSRdSlEwRa9NGJ4bDmFAbZLRWjs1LMGAFguaIlS1L0JSAYATqM3MiU8LsnEKW806lGlIDbDCt40+7NpjcndU0Act4ghISw04XEyFN69QTqgLJCu7qNhquRBgWopw5k2KJOpvT3jOo+7I2vKh5gg+NOuVYJ4pQy1hxhWgI7VwJ7ZQIvATZM7FVjtemFXD6WUjQQRF4Anw2HrQJT3CjbTZJGo352B5AC0+fPnSxiklJIi1aVmeYNlOlaSmbTEflsKSs2woClAbHn8/N6BOfbAXIHPxvTPk2Xsr1l7vtuJ0qA95BHuuoPVJM6eYkUAWzcg7UVynMC00+QAVdmpIBHW1ARwD3Yh/AurSvQSptQOxb7wUOgIGx61F7Ikq/27aYjEavLSqPx00FZwSw0XXT33SANp0zeekxWoex/g5xt5/HuCA8ClgGJKCqVLI5A6UgcyJNBqCb11iDY/nXZTEHxrp9yxoEvMzOIA8fTfenPBJgDypMxqf+JBHM054bag94g1D61M8Kjj5+RQfHWK99f3lfzGoqlxXvr+8r+Y1FQcrtKorquUBbA5oshLRUShKipKTcJKkwojpI3HgK6zPNVqMAkJsR/r+vj40Macgg9KPs5GF6TcBRAiJJvyCeR260FLA5462FaHFpXp0p0AbEyoFR7wEXtPpW95DhEDCsgvtvlSG3XQ+2FqSVJmy2oIIVIvJtc0j8PcL4RlxLig7ij3khtDTyp7oAE6UgSdYuYiJpxw+Wrs682nDMpujDoOpZsAO0WLAQPcG8CTagAYltCsUlbaEtEklYSSqFJN1albza3KKa88waH0DUDcfE9QTSUnF6sX2h2MwOQTy+fKnLEqccaAHIWPptNAsZbiXsE5AAcbBJAPiIMDlty60/ZfmIxDYVosdztFtgRWdf7HxJe0JSopPSfiPnlXjiBSsAlJ7bvD6pVqBi5lO3xoNWGVtblQHOCZqRbTYTCVA3/KkV1kO4dp9GppTiEqKATYkSQAdr0Ffz5zDj9p2gG2pQtP3hb4xvQPXEuDZ7K8E7wYrK82e70Daib/FQcREz87zS1inNSiaCs+i5rwlPL7Vrn4eVXnm+6D4UNfMpN6Bt4L4aRmKFKdX2bbaw22BErVIkEckgHTa/eBrd0JAgJEAAARyjYVmHsVwi1YJtSjLYccUgeMlKtXrJB/ijlWolN+tqDtR2qtijY+PKrB5daq49fd526UCeVTi0wZGr1j/WnjDikjCQrFJjkfiPhTuwqRQdPm9dTXT4qOU0Hx7ih31/eV/MaiqbFe+v7yv5jUNByuVyuUHK0LgZclHUDr038RWe04cDYotlKjISVFIPkEkj8R8aDfMuwJ0gjf1/OhfGmObwjMr77qyEtt/aUevQAXPlU2D4kCWwEkGBvWb8U4pWMxiSFfuwTztO3rQeEMhsodKwRuuSBfwA+bU5J9o6AyEpQmxF+nW3OsozvKwVSqRHIKsfnwqHLmE3bS2per7JUCDyIP8AagZeJOOsW+oMMv6NStKiDpJ1GYkCYA3NX8BwvgmVpJJxboiVuFXZg/a0n3r9bUMw3s2cabGIdUUajCfrqVI5BN9uZii+VYPDBQDq1BO5UpWmABMwL/60BxOctAnWZ8zM7wIG3WKgdzNpZ7rgX/BtNpg9RQHOGi69py7CrcbVEOOpMeMFcAj4716xPAOLGHU59JSFhsrCEI0hUWCQuRJ3vQWcbkrLo1tNht0KCSlIgHrKdtryIoXnmTdiqJF4ovwxlDjKG1vKJUoJJmCAVH3d52i9RcVPhbyQL3+SPG1At4hUNb0HW5Y+tqI45zuep/pQRySCJ3FBvnshTGV4UBJMh1RVsBLqhcEySf4RHlzenRSP7I8IBlmHOsq98x9lWohQBjbn4SadyuOVqDtabih+Zq7sDe/lV5R2ND8yXAnwNAs5XBxXSJM8qd2dqR+GkasQq1o/WnhkWoPDxqHTUzwvFeI8TQfHmK99f3lfzGoalxXvr+8r+Y1HNB1XdcBrhoOq0bhTh1eJyTEONCXcPiS6kAXUkMo7RI8Yv/8AGs5r6C9hjZRlur7T7ivgEJ/SgzTLOKFEQSf6164ed7TtlSAonmeQH+tX/anwUcDjO1aTDD5K0RslW62+g6gdD4V3lWWJWwHWRKkzrb+0k7jzG9At4nHAmVqsDsOdesvfW86lthClKVYJRz84/M1XzvJzdbYIQDCkndPj4pPWtQ9iGMYaYeae7NKwvtEKUNKlJiFDUfeAOw8TQG+H+CscrCNsPrRh0BZUdP7RzvbgH3U2896Z8p9neCY2a7VX23j2ij8bD0Aog5xA3ZLQLqzEBIOkT9pZEAfE+FDM7JCkuvv6UomGm1KSkzzWZlZ8DAHSgvZjnDTaAoFKi0sJIBA08lb9AdhWa8XcVqVDYgCFaLRZSuYE2i3j60ezPiDDKSUpEiCL2TPRIG5pIGVOLWFKTYdbzEmOumKBpw7cttJUZJlRO20nl4xStxWAh1oSfcJM/PnRTKM0MrmTAIT4SOQ6SRSvxvjtWJVzCE6fgI5eJoAWYYq0Dz/pVNtNqidd5/Jq3h24F/Wg2b2G4/Vg3WibtOmB0C0gj8QqtHcHM/CsQ9jGZ9njnGZgPNyB1U0dQHnpKvhW3quLiDvQcWRQjN1Qm/IGjKjbpyoLnoAnfYzQBOElEurI3tPmZ3pzaFqTuEWxDqgYUVQQBaI3nrTi1t8KCJ01Hr86ldFV9fgaD5CxXvr+8r+Y1DU2K99f3lfzGoaDsVyuxXDQea+mvZEyUZThbghSVriNtTqq+Za+r+CcGWsDhGyY04du3iUBSvxNBa4iyhrF4dbLydSVAQeaVclJPIjefPrWC4/BP5RjC2ohRACpT7riVbKE89wR+lfSDTfLkKBZ9w3h8U2tt5GpKyFSPeQUjSkoP1SByFrmRc0GWoW3iEF1IkFPeSmJHO07ikt/ELaUQDKZtNvn+9Muc8L4rKHe0Eu4af3qRYTycT9U8vsnryoTnbDbo7Roi8WHj58/CgOZb7QloQEp39VG1rBI/Wvfa4zFLkgoBPeWq8dIQkwDHMm3SljIlftACkEz0FatlSNaACdoJiI8vWgBs8ElJCytTih4yYn8J6RFFM9UQ1IAFutx57UzqwILcRb4UIzFpoohXK39fSOdAnYlYYQm95kzz57+BIrPc1x+txap3Pz+tHONOIApZQjYW+FqUW0lXlQW8OiTqItymjPYaUpnnvHKBsfGvOV4OyVkW+qOsb/19Kv4hIIIMSfP0oB+W5irDYlp9F1NLSrneNx5FMj1r6cw2JDqEOIuhxIUkjooSPwr5ffR4Vqvsi41GlOBdMEE9go8+ZbPiDOn4dKDTj9a1BM6FlKgE7dOW9HXVwLjnFLnELgCFEDe2+1BT4MXIWYklW/KKcGUjl8KVeDgOzjqo3HPb4U1agT8igifM1B615xeK00P/wBqjor4UHypivfX95X8xqGpcUf2i/vK/mNRgUHddV6IrzQdRX2DgGVIbQBslCAQf4UgfpXyZkjGvEsI+062n4rAr64Ux3zNpB2sBQWEOERPOqT8Az4/M1dQmADMwKpuifOaDjQCgEkSlUgpIBEdD1EcqzPjj2UaNb+AISPeXh5geJaJ2+4fQ8q0xo8tvOvGYtANqgXAk/1vvQfODGIBVCpQ6LQZTP8Aen/IeJ0oAC4PUk/M0h8cuTjFREAx5dKhyrLy8NIcUlewkah6ncUGpZ1xshtJPaAk9CBbpImKzTOuOlrCkt21bq5kdJNCuI+HMVhSO3TKD7qknUk+o2PgRQNNBKpRVRNhsJAJ2Gw6n+lDmVXo4hACL3URbnHpzoCGWubgm5FvAdBVpOHKoCRJNgI67nfau+G+HXniJQUpJHeNp8hz50/NZKjDtkJEuRdW+02AO0UCbn3D3ZIQsXkQvwUNz60DwrdzEgi4O0RsZ3nyrQFYcYhtSDzBv48rRSdh8GUOltYhSTB3HrQaVwNx4t5PY4oSpJAS/bvdAv8Aij63Pn428/xgLVgdyDJ/SlbKXQy4FqHcPvHlv9bwnn401v5Qh5sETESIMEHe39DIoLvCDwDQIT1nnBmx+FGHMzKYJEjketA8ky1TSUBpySPfSvuzfygj1rxnWMxDBUS0paYJ7retsz5EkUFXiPiIIKieQmxvbl8aV/8AHCPH8KTc7zhxS1XI8D/SgHbq+QKAVivfX95X8xrwDXvFe+v7yv5jUYoORXdcrqgZPZvl/bZphEdHQs+TYKz/AC19QHUdzG/z51gHsIwevMyo/wDLYcVMbFRSgfma+gSSd7xO0W6Gg7acIG3L5NVnFVbQ73SSkWAqm6R50HMO6dQJFR5u+pDazpJtBIMz8fCudp0+fjQvOnllohCpj3iVAJF95PPwoMG41UTi1k7npVvhpwCCT0/O1Fs6wzKHHFJHauqBBcMBKZBnQiN4tqPpFL2QPEKHLlQaVi8GMTh1IkHUD1gHkQL86RMhwLKyW32UEgkTcH4g3/vTpleIBAkah12+d/wNAcdhA3jApJUAVCZvY9TvvQWf8F4USQ0BHIqWeW0Tv4UYybJW5GlCEgdR+Z9dpr2rAiZK4J6STf8AXlNXMM6lIhE78/jPU+vWgLAAe7BMCVEgbbDwFUXVd4Rcm0mPwt+VWA8VbfACPhUTWH1KT+p+N6DvEZbICkWPSP1oFm/DrmIWh1hsreQQl5IgAibEqNh6mmsY/DkJ1FxwklKUM+8oJ3Ub2TNpsD1oVmuMbdxTDKHPo5jtS0EhUaSEo1AKgnffn5UFXK8tc72st6UyClEvE3gplMJBEG8n1otgmUpOplSwibJMGByPK8V4Y4QxOHUpWDWlSdWtTSpROq5AUrUm/S1cGe4XtIeQthage4+SlGobLSpHdcTvMKBEC16A6lxpwgB1JUOtiPGRYesVIVOsncgcuc+R50mo4tw7S9AUl3kFYVKnPQpKRHxNFcNxmgIWlTWJQC2rSpxgpSITNtUgSbXEUBfF4pp4RiMO26nqtCVfiRNDv8KZT/0TX/ar+teMFxA27oTKdSkhSCLBwFMgxulcbp8CRImLXZ+f4UHzHivfX95X8xqMVJivfX95X8xq5lWRuYjUUBIQi63FqCEIH8Sjb0Ek8hQUIrqtHyP2e4TSDi3MRKv3aW2VjWDH7QJ0lzs7zqUlMjanDL8LgMEk4bDEJxSm1PNLxSYUFJ/5eoQpIIkiDfxigHewTJ3GlYp5xpaAptCEFaSnV3ipWnULxA261q5xiJ0haQojaQDHTeaR/ZpnWPxzLr7jwCkOlvQUrIISkFQkOAiCfHaiGa5ljGiFYnL0YtlB1BTMOOIi2otuJBkCdgbHegc7hJHMgfAVTKeUf2rPVcZLbSl3DLUpKv3TTjagh9tJiQo95t1PukpJSYB070EzH2lvYgkD9ki0oNlDeQb/AI0Dxn3F7GHSSIWrlpNukH+1Z5j+L3cSSFKhPIDb4frQHijN0q920cufrVHh9xTmqdt/I9aApmD/AHVK6DlPOwv58qG5Unv9CB+lX04FTiCoGwIt15km3L9arZUyVOKA3SefSgccO4CmAfH13qLGJJiRcGx/rVcCB4jrFp8DRDLldqmJuIB22nc/lQEE4cqQI6T/AE2vUbLmlU38f/yOfWi+HTojUAE7HaPM3qTFZdYqSeRPKfOgkcNtze0+uwoLiMYXsQ3g0Ep7QkuFNiG0p1LSD9pUR5Gi7Sx2Gsnupm8dN4/OquQNht1D5X3VOuJKld0EBtadjz1BQB8YoHJnANtoASkJEfVHQQL86BYvhUq1YpN1r0tJQEDV75klXwtyjej+aZm2wyt1ZhCElSoBUYjkBc0GyPPca+wpaG0MIUVFsuiSlOmdSwI3uQPLegqY7Du4pH0ZWGSFoUJXif3YiLoCTqcVfmQm3OalwfB+GU8kP68QpBF3V90kj6rIhIHhfxoXg87UlQK3C4smFLMDUduVh4CrL+MlWvVf+nnQes+xWIwLqnEpD2EnvoQhCVMAc0FsCUwdiPXnRJvOE4lgrQpLyCO7q3Bi4BspJ8KHYHGdmFkwUOEq35xCt+sCoMoxGCw6luqStqBqUGisoVCpBUiLEXvYHbpQeOHMFOGGHcShLiYZQ4sQpKypRbLf1pSRq325b0K15t1wv/d/amjiHJsJiWV4v6S602vvoVhXFN65ASQsCxUVSLi0nxqn9Cwf2HP8v/5oMDw+A7V1cnShKlFajYJGo843Owp2zXL8MxlSXHwsPu3wjOogBEx2xaAsCPrLJKrbbCnhsvYZawq8SD2TuIdW7pE6ksjUG4G+okJ8Jpa4n4icx2JcxDu6z3UjZCRZCE+AFvOTzoH/AIJ45xbeHdxLr5KAptlCNKP2ijBUpSo1K0ogXJkq8KnL2KzLGocLTLqFLAU3CpQEGFAKQUqnSJmelWcNwKtBwLRBJDKVhPJK1HU4tXSCdz0p/wD8J4jC4bs8CttLrzhLr7gEtIUCSW0iylA2E+fkCUvOFYDHLYytp/WopK8M83rCjHvBQXrTaO8eo5Vez/EPOutjNnnMG2fdQyghlM2KXMVJlR6Rp8qvOYJOV5phFtrUGMVOHfKypZW8RqQ4VKJMqMc4sa0DOMOFsqSpIUCLgibcyB1G48qDOeNeCgnLZw7hKMOFOtCyhpUZWQoCT13g0tOezvEPYMvvJS1iBoLf1g+FgEJOn3ZkTMwekUdysOt62W09klSuzdaUT2KwVaVqRN2Fxcae4oG6RvUOPyopxqMLhMYvs0suKLva9opC0LKW2DcpSkK0yIBIBmYigzHHZOtue2SUCVCD9pKtKkyLSFSDFdZMs95CBdVhaY9BvWxcMZqy/iH8LiG2lds2jEKRZSQ4R2WITH1SVJSopsQSrzoq3wxl2CQVIaQlJO5lRE8pM/IFBlyMwQwwG0plZspVh8mgrKgHAQL39bW6+dHeJMCyvEFWFnSu6gZsq86fA/Jjaphso0qClG3Q8vGguM4kkaSm3iAfgDXrAYJ1Cw4gAwbx0Pl4Xr24dUGBAHl+NqMYBvuWBkD47Tfx60E+boPZd1UEp6jkJI5VaynOD2UKuqJi1jtBt6UNwpWElJ1QdhtB251PlmXKWAFCw9J+FASxb6msHdEpAKleqhM9LTQXEYJb+CQEKCUlIWgqMAEq1gqO4g7kbCaJvrWAptz9yoaSBaAbGN70OzXEAtYXAtyhS1aFneGmQC53gfrJjbrQMqFO4TDNsHvOLSA6pVxOwCVbEdOo86svcTt4LCI+lBYViXVtFMCW7aQSk7CNJP36qYNo2ZaQy406pKVh0KXoITpSpI1bQAItBEyJqt7R8mXi23EKTC2MIp1ATyX28iPNLRjwNBA5hhHu35GLSPW/9q8oy91QEJ9TNp36zTHwa43jMFh37StA1R9pPdXJ8wfjR9GDCduVAuZXw0VsONrJVcKB2O2w6XE1RzhxLKWcG1ZzEuJCQACFNpIU4tZmYCdvE0+YKATy/tekfhjDJxWMczBCQGGkHCYXvaisJWrtHQNgFHup8JNAPxY+h45lhc/R31S2dglcRoNtr/FSTTj9BR9k0O414cTisE8hRIWlJdbWPqLbGpMeFoPnWPf778b0FBN7RsL/AMNhWWEEpaZOLdVe3bqCSY5JkC3KgPBvBS8XLqpS0lSQDpV31FUEJMRbnF70Za9obrGIwzvZhSEsHDONrnS6hKiDO9+e3xBrRswz94YVC8Axh3Fy2MOjDKWtCQVRrUghKUi5SRAIO5oLOZ8UJGYfR8OjtVoAGKcFw22P+Wk/bM+hNE8JxgXMUywlBS2pt2ZiykaShIVO+mbf0odwVwscOXA+oLecWXHlD6y1XV6AmBVf2q4EsYEYpiy8M8271BBOgyPMp+FBP7TssLuWvpQTrbKXknaFN96R46Jpn4Kzs4zAsPqupxsFUfaFlf5gaF5i+FrQR7riEKMDUFBSB+BEi9XuDMlODw/0cIKUpccKJWFkpKtQJIAA3gAeHOgC8d6ML+3KgO0GlKTPecAskAAkyPSxms/zteGGNd+iaEl9WkOJkDvhKlbHcKKhyvAp04hyovY1TuJWQppvVhGZhCCPfUb99ShefCOQrCX8whTigZClq077SYN6BgydTrWOQjWCv9qjtEzqVIB73M7Dfxp3fytemSsmRCgrn5j+nSh2Vn6Rh8Bi3AEvNP8AZqISJeCxGsn7Ui8+JpreY1fEbx+HQ0Cw1lSTMjbn08/navTmWEXCh0id78/wFH3sMDAjnPkR+nhVQ4BQuDYcjf5j4/lQC2ML2cqXEDrYdSQPHwoVnXGwT+yw6NSlW868YzOi/iAwkaW03WrrFzHh/Su+EFYdx9x5UDSqEDpH1ooKWYZnjkJTIAEcvHyq3lXE7gbUHVBJgwTI6dKPZ1xRh20lIBWdtO9+RpIxmISU9+QlfLp0oGrKs7cLYBBdBkSL2nbratJ4XyRpeASQ2krXrUsn3isylQCjJSdIAkbQDG9ZbwpnTeERoUApCrpI3p1yXi5LCHsQplfYqgkoPeTpBGoImLg8oPd52oDOTYUDGNgIU2EhwLTqC4OmZKhYb8o3FU3+KHlqSAhKktpa7RVgtRdZDoTFhABA3/OomuM2nFMuayEqQShZIbc0nUkpcSbOGdIhJkKE2qPLOyxKX14dxtwOPBQAVdCENIbSlxJ7yVQnYjnQDfZPmSGnsZgQqUocLzANlaF+8nSdtPdkciTWldsAJMAUprwqmtTmHwjanCkFSyoAkJEq0QJUSORsTFW86zHDJ7AOkJW4R2LpKyCqJn9ny2setAN43z3ty1luHUoP4pQDhFuyYBlxauY1JkDwnqKN4x5LTjTDYCENAJSlNgkR3beVCeEOF04R119x0PYh5UrdNgEzZCeiefwHKqubY0nMyjlqQRH/APJBny3oHJx5Ku5qSVKSowCCSBANt4BIHrWY/wC7fB/9Of8Avd/rTOriLsFH9ot9tIUA2lA1FZOoJDqY7oEyIVyvyo1/iE/9K9/4nf6UGc8b8BF3BIxbO6G2VrQB7w7IBxYm+qwJG0JNXPZjwgvApVinFBR0CwWlbXfMrUFp+sEwDvEHeacslOtpDaroSzg1BJ2lQVq85gWNqvZng0IQ6EoQnUq8JAnWk6jYbnrvQCsbnHY4rS8QgOmEOj90o2ASVfUVHI79apcdYwrZfwgbUoutdmAAT31QoH48/Cu/Zzhk4rLdGIAdSdaCFX7oIgelJXCWdvjFuYXtFFhJhKFHVABgAKVKgB0mKApwp7QEfQW1YhYQ5hR2DidMqUUSGtKRuSm3mg9a1HJ8eX8Ohzs1tFQnS6AFCeoFYz7IcOlzOsUVpSrQhSkyBCT2oTIGwME/GtsxyoLUc3I/ymgWPaayhGBcxK7raSdF4ClOdxIJ6SZjwrB2+DsSVMtLZUgACVqBCIUrcr2tsRvat89omES8jDNODUhWIBUmSJ0pUUzHQ3qnjczcbcwbaCAh19KXElKVahAMd4GL8xFAqsFkJDTKlOMtPt9mu0Hs0KC3EwLJUswLmYBpgTikkdDz+FecPgW4xiezRCErUjuplJC1JBSYkQCfjQ3BquByMD8DQS4bMUuvOtgfuwm48ZN/KqXFeahpKW0++sjbpzNuX96r8JoH0rMD0WAPTaq3Dw7XFOqc7xSDpnlfkKBbwmVrfGIfQNKUgjpsPxNc4cy1tGCS8SS44VBKRzgxzFNuSoH0PFeC3R6AbUs+z1AWptKrpBMA7b9KBm4c4UYZb7TEJAJudRsnntQbiXJ/prZ+hNQ2k95fJf3aM8Xd95llX7tREp2mDHK+1PeCwaG8OlCEhKNHugWoMGybKlkKSoEdnv8A60QwvErjqW8MlOporSlc2BGoWkRA5V3xA6U4h4AwCItUODEYR0CwkH8eu9Ax5xixjuxS2wlkPvMs9mHQtAt3Vy3dtQAO0EabgipcBm2ER2CnMIpKkkradUhMLBJMFxCgFXvBjyFK3swP/EgfZXrHgoYd+FedaHhWR2baY7obTY3HuJoHDK31uK7U6W2ikHs+4TMbo7NRKZt7xPlXeHbKsQhbjLZWltUOoWrUj+Ea7960kXPOgGA4Pwi2NZZSlW8oKm+Z/wDbIq/g8kbACJd0kGQX3yDbYyvagtZhxNhEJ75SFqFgo7qiwgEKN+cUqNvvvOtApQhp1pLqlCFFcj6pFyPslR2i1WOK8EhvstCEpOsXAEnunc7mo8CYwuGPMYBuPD9mKAnh2dLS3k60pHdQpAkpQ2dbzlyLKI0T086zf/fnj/tj/wAKK2THNhvDYsIEBGDhI3A/ZOHn41l3+xmf/bTQf//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386182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916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solidFill>
                  <a:schemeClr val="bg1"/>
                </a:solidFill>
              </a:rPr>
              <a:t>Facts</a:t>
            </a:r>
            <a:endParaRPr lang="en-US" dirty="0">
              <a:solidFill>
                <a:schemeClr val="bg1"/>
              </a:solidFill>
            </a:endParaRPr>
          </a:p>
        </p:txBody>
      </p:sp>
      <p:sp>
        <p:nvSpPr>
          <p:cNvPr id="3" name="Content Placeholder 2"/>
          <p:cNvSpPr>
            <a:spLocks noGrp="1"/>
          </p:cNvSpPr>
          <p:nvPr>
            <p:ph sz="half" idx="1"/>
          </p:nvPr>
        </p:nvSpPr>
        <p:spPr/>
        <p:txBody>
          <a:bodyPr>
            <a:normAutofit/>
          </a:bodyPr>
          <a:lstStyle/>
          <a:p>
            <a:r>
              <a:rPr lang="en-US" sz="2200" dirty="0" smtClean="0">
                <a:solidFill>
                  <a:schemeClr val="bg1"/>
                </a:solidFill>
              </a:rPr>
              <a:t>Actress Cicely Tyson, through her personal service company, This is Me, agreed to take the lead role in a Broadway production of "The Corn Is Green," and for expected taping of the production for television, in a production directed by Elizabeth Taylor and Broadway producer Zev </a:t>
            </a:r>
            <a:r>
              <a:rPr lang="en-US" sz="2000" dirty="0" smtClean="0"/>
              <a:t>Bufman.</a:t>
            </a:r>
            <a:endParaRPr lang="en-US" sz="2000" dirty="0"/>
          </a:p>
        </p:txBody>
      </p:sp>
      <p:sp>
        <p:nvSpPr>
          <p:cNvPr id="4" name="Content Placeholder 3"/>
          <p:cNvSpPr>
            <a:spLocks noGrp="1"/>
          </p:cNvSpPr>
          <p:nvPr>
            <p:ph sz="half" idx="2"/>
          </p:nvPr>
        </p:nvSpPr>
        <p:spPr/>
        <p:txBody>
          <a:bodyPr>
            <a:normAutofit/>
          </a:bodyPr>
          <a:lstStyle/>
          <a:p>
            <a:r>
              <a:rPr lang="en-US" sz="2000" dirty="0" smtClean="0">
                <a:solidFill>
                  <a:schemeClr val="bg1"/>
                </a:solidFill>
              </a:rPr>
              <a:t>There were a series of contracts, somewhat conflicting, about the services and payment guarantees. The play folded quickly and Tyson was paid only a fraction of the amount in the two contracts. She claimed that under standard industry rules of "pay or play," she was due the full amount. The jury agreed but the judge set the judgment aside. Tyson appealed</a:t>
            </a:r>
            <a:r>
              <a:rPr lang="en-US" sz="2000" dirty="0" smtClean="0"/>
              <a:t>.</a:t>
            </a:r>
            <a:endParaRPr lang="en-US" sz="2000" dirty="0"/>
          </a:p>
        </p:txBody>
      </p:sp>
    </p:spTree>
    <p:extLst>
      <p:ext uri="{BB962C8B-B14F-4D97-AF65-F5344CB8AC3E}">
        <p14:creationId xmlns:p14="http://schemas.microsoft.com/office/powerpoint/2010/main" val="4221705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7" y="43224"/>
            <a:ext cx="9144000" cy="6850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Key words </a:t>
            </a:r>
            <a:endParaRPr lang="en-US" dirty="0"/>
          </a:p>
        </p:txBody>
      </p:sp>
      <p:sp>
        <p:nvSpPr>
          <p:cNvPr id="3" name="Content Placeholder 2"/>
          <p:cNvSpPr>
            <a:spLocks noGrp="1"/>
          </p:cNvSpPr>
          <p:nvPr>
            <p:ph sz="half" idx="1"/>
          </p:nvPr>
        </p:nvSpPr>
        <p:spPr/>
        <p:txBody>
          <a:bodyPr/>
          <a:lstStyle/>
          <a:p>
            <a:r>
              <a:rPr lang="en-US" dirty="0" smtClean="0"/>
              <a:t>Contemporaneous Contracts- existing or happening at the same time </a:t>
            </a:r>
            <a:endParaRPr lang="en-US" dirty="0"/>
          </a:p>
        </p:txBody>
      </p:sp>
      <p:sp>
        <p:nvSpPr>
          <p:cNvPr id="4" name="Content Placeholder 3"/>
          <p:cNvSpPr>
            <a:spLocks noGrp="1"/>
          </p:cNvSpPr>
          <p:nvPr>
            <p:ph sz="half" idx="2"/>
          </p:nvPr>
        </p:nvSpPr>
        <p:spPr/>
        <p:txBody>
          <a:bodyPr/>
          <a:lstStyle/>
          <a:p>
            <a:r>
              <a:rPr lang="en-US" dirty="0" smtClean="0"/>
              <a:t>Pay or Play Guarantee- You will be paid for services even if you so not do work.</a:t>
            </a:r>
            <a:endParaRPr lang="en-US" dirty="0"/>
          </a:p>
        </p:txBody>
      </p:sp>
      <p:sp>
        <p:nvSpPr>
          <p:cNvPr id="5" name="AutoShape 2" descr="data:image/jpeg;base64,/9j/4AAQSkZJRgABAQAAAQABAAD/2wCEAAkGBhQPEBUPDxQVFBAVFxQYFBYWFBQYGBIYFhgVFRQVFhYXHSYeGRkkGRUYIC8gJScpLCwsFx4xNTAqNSYrLCkBCQoKDgwOGg8PGjQlHyQpKSwtLC4tKSwsLSopLCw0KjQyLCw1KSwsLC8tLCwsLCwpKSwsLSopLCw1LCkuLCw1Kv/AABEIAOEA4QMBIgACEQEDEQH/xAAcAAEAAgMBAQEAAAAAAAAAAAAABgcDBAUBAgj/xABNEAABAwIBBgUQBwYGAgMAAAABAAIDBBEFBhIhMUFRBxNhcdEUFyIyNEJTVHJzgZGSk7GyFSMzUmKhwghDosHh8CRFgoTD0hY1JXSz/8QAGgEBAAMBAQEAAAAAAAAAAAAAAAMEBQIBBv/EADURAAIBAgEHCwMFAQEAAAAAAAABAgMEEQUSEyExUXEVIjJBUmGhscHR8BQ0kTNCQ4HhciT/2gAMAwEAAhEDEQA/ALxREQBERAEREAWtUT963XtO7k5/h6rp6jvW69p+7yc/988fymymjoIrmzpXA8XHftjtc7c3edq8bSWLJKdOVWShBYtm/VVMERAlfGwnSM94BPLpOlYfpWk8LB7xvSqVxHEH1MjppnZz3azu3ADYBuWrmqo7l9SPoo5DjmrOnr4F6fStJ4WD3jelejFKTwsHvGdKorNXtl59S9x1yHDtv8F6/SlJ4WD3jOlPpWk8NB7xnSqKslk+pe4chQ7b/Be30rSeFg94zpT6VpPDQe8Z0qibJZPqXuHIUO2/wXv9K0nhoPeM6U+laTwsHvGdKoiyWT6l7hyFDtv8F8fStH4WD3jOlbbGNc0PgLbHSC03a8c4+K/PllKsistXULuKlu6lcdI1mInvm8m8fz19QuMXhJEFxkVwg5UpYvcXDS1WdoOhw0EHYthc/RK1s0LgbgFrgdDwdIBI2cuxbFNU52g6HDWNoKtnzzWGo2EREAREQBERAEREAREQBERAFrTz963XtO7m5UqJ+9br2n7vIOVR/KfKaPD4rnspXX4uO/bHa525t9Z2rxtJYskp05VJKEFi2Mpsp48Piueyldfi476Xb3OOsNvrO1U9iOIyVEjppnFz3azu3ADYBuTEcRfUSOmmdnPdrO7cANgGwLWWdUqub7j7OxsY2sd8ntfpwCIiiNEIiIAiIgCIiAIiIAiIgJVkVls6hdxUt3UzjpGsxE983k3j0hW1YStbNC4G4Ba4HsXg6RpGzl2L89qVZFZauoXcVLd1K46RrMROt7eTePSNOuzRrZvNlsMPKWTdLjVpLnda3/75lw0tVnaDocNBB1grYWhZsrWzQuBuAWuB0PadIBO7l2LPS1OcLHQ4aCDsKvHyb1GwiIgCIiAIiIAiIgC1p5+9br2n7vJz/wB86efvW69p3cg5VH8psp48Piueyldfi476Xb3OOsNvrO1eNpLFklOnKpJQgsWxlNlNHQRXNnSuB4uO+lx2ucdjRtO1U9iOIyVEjppnFz3azu3ADYBsCYjiMlRI6aZxc92s7twA2AblrLOq1XN9x9pY2MbWO+T2v0Xd5nVybyffXziGPQNb3EXDGjWbbTsAVqUHBxRRNs6PjXbXSOcb+gEAepcbgggbxU7++L2tPMG3H5uPqXB4TMTmNa6FznNiYGZjQSAbgEu0aze49CliowhnNY4mfXnWubp29Oeaor29yZYpwZ0kzSImmF+xzCSPS1xsRzWVUYphT6Wd1PMOya4A7nA2s4HcQV3sjcuXUJc2bjJIXDQ24Ja640jOOgEXuOZa+WuUcVfMyaJjmFrC12dm6bG7dW65XE3CUcVqZYtKd1RqunUedDf81lkt4O6G2mD+OT/svet3QeA/jk/7Km3YrNb7aX3j+lXlnn6PzrnO6mve5vfi73vvU1OUJ480zLyjc22bjVbxeG1+5ou4O6G32H8cn/ZUm4aVsNxWa320vvH9K+8HoOqKiKDwj2tPMT2R9V1XnJTwzVgbdrQqWyk6tTOX96sMcSYZFcHYqYxU1ZcInaY2DQXj7zjrAOwbVNHZAUJGb1O0coc+/PfOus+U+LCgonyxgAtAZENgcbNYLbhr9CpeDHJ2TdUNlfxt75xcTc7iNo5FPLMpYJrEyaUbq/zqqnmrqWv08yRZb5B9Qjj4CXU5IDgdLoidVztad6hyvumkZiNCCR2E8WkfdJFiOcO+CoeaIsc5ju2aS087TY/BRVoKLTWxmhky6nWjKFXpRZYfB5kpTVdK6Wojz3iVzQc540BrCBoI3lSfrdUHgP45P+y53BN3C7z0nyxqDZZYjK3EKhrZZA0SaAHvAHYt1AFS4xjTTaM9wr3F3UpxqOKXeyf4hwX0cjSIw+J2wtcT62uJuFWGUGASUMxhl07WOGp7d43co2LvZAZTzMrI4XyPfFKc0tc4usSCWuF9RuPzUm4WqMOpY5e+ZIBfke03HraFzJRnDOisMCejUr2tzGhVlnKWxkSyJy2dQu4qW7qVx0jWYie+byb2+rTrtshsrWzQuBuAWuBuHg6bXGsfBfnpSvInLZ1C7ipbupXHSNZiJ1ubybx6devyjWzebLYd5SybpcatJc7rW/8A3zLgpanO0HQ4aCDrC2FokNma2aFwNwC1wOh41gXGzl2LNTVWdoOhw1g6wVePk9hsIiIAiIgC1p5+9br2n7vJz/3zp6jvW69p+7/VR/KbKaOgiubOldfi476XHa525u87V42ksWSU6cqslCCxbGU+U0eHxXPZSuvxcd+2O1zjsbfWdqp7EcRfUSOmmdnPdrO7cANgGwJiGIyVEjppnZz3azu3ADYBsC1lnVajm+4+zsbGNrHfJ7X7BERRGiSjIHKoUExEv2Etg868wi+a+20aSCrOxnAKbE4ml9nC31crCLtv91w0Ech0KiV1cCymnonXgfZpPZMOljucbDyixU9Orgs2S1GTeZPdWemoywn5m9lPkPNQ3efrIL6JGjtd2e3vefUo4r0yayiixOnLs0AjsZYzY2uPzaR/ehVPlngAoat0TPsnAPj5Gm4zfQQR6AlWmks6OwWN7OpN0KywmvE4TtSvr/Lv9t/xKhXalfX+Xf7b/iXVv+4r5Z/j4+xQrdXqUm4OYs7Eob7OMd6mO6VGW6vUpTwautiUXK2UfwnoUNPpLiat5+hU/wCX5Es4Xqi1PDHsdISf9LTb5lVas/hhb9VTnYHyD1tHQqwXdfpsqZJX/lj/AH5lx8F05dh4B7ySRo9ed+pVjlVDmV1Q0auNf+Zv/NWVwUstQE75ZD+TR/JVzli6+IVPnXflo/ku6n6cSrY6r6sl81lh8E3cLvPSfLGoxlVkbVzVs8sUDnMc+7SCzSM1ovpPIpPwTdwu88/5Y1mxXhLgpp5IHxyl0bs0loZY6AdF3A7VJhF045zKaqVqd5VdGOL9NXAjuROQdRHVMqKlnFsiJcAXNJe6xDbAE2Ave53LpcLmJNEMVMD2bn55G5rQQD6S78isOIcLzc21PA7O3yEADls0kn1hV7iWJSVMrppnZ0jtZ3DYANgG5RynCMc2BdoW9xXuFXuFhhsXzE1URFWN0lWROWrqF3FS3dSuOkazETre3k3j0hW0Q2VrZoXA3ALXA3DwdIB5OXYvz2pVkTls6hdxUt3UrjpGsxE980bt7fVp12aNbN5sthh5SybpcatJc7rW/wD3zLhparOFjocNBB2FbC0DmytbNC4G4Ba4HQ9p0gEjZy7FnparP0HQ4awdYV4+T2GwiIgOU2S0bnbRxh9RcVRWIYjJUyOmmdnPdrO7cANgGwK8z9i/yZf1Kgwqdy9iPpMhRXPfXq9QiIqh9IEREBYGAcGkVXSx1HHvaZG3IDWEA6QR6woFPCWOcxws5pLSNxBsR6wrD4Mcq2Mb1FM4N0kwkmwOdpcy+w30jfdSfG8gaWskMr2uZIe2dG7NzuVwIIJ5Va0SnFOBgfXztbicLjFxezgQ3giceqph3vFC/OHjN9OkrLwv24+D73FvvzZzbfzU3wfAabDInmPsW65JHuuSBqu7QLDcqkyxx/q6qdK37NoDI7/dF9NtlySfUvZrMp5r2nFrP6q+deC5qXpgcJ2pX1/l3+2/4lQrtSvq/wD8d/tv+Jc2/WSZZ/j4+xQrdXqXYyRrRDXU8hNgJACeR92H5lx26l6FXTweJt1IKcXF9awLl4TMOM1A5zdJic2T0C7X/k4n0KmldmRmU7K+nDHkce1ubKw99otngbWn43CxQcG1GyYTBriAbiMvvGDrGi1yOQmyt1KekalE+bs71WUZUayeKeo3MiqDqbD4Wv0OzS93IX3fp5gR6lSuI1XHTSS/fe93tOJH5K1uEXKptPA6mjdeeUZpA1xsOhzjuJGgc99iqBcV2tUV1FzJNOTz6810n8+dxbnBN3C7z0nyxqvstv8A2NT5z9LVYPBOf8C7z0nyxqvstv8A2NT5z9LUqfpROLP7+t860cRERVjeCIiAIiICf8FGKycc+lLrw5jnhp71wc0HN3A52kKdVlQW1LQNrB8xVdcFHdr/ADL/AJo1P8S7qZ5H6itCg8YHxuV4pXLw3I7nGLxfCKcyTQI+pf5Mv6lQYV+/uX80v6lT2R+Tor5nQueWAML7gA6i0WsfKVS4TbSR9FkapGnTqTlsWHqcNFZfWkj8Yk92zpTrRx+MSe7Z0qHQT3Glyta9rwZWiKzOtFH4zJ7tnSnWij8Yk923pTQT3Dla17Xgys11aPKqrhaGx1ErWjUM7OA5g4G3oU460UfjEnu2dKdaGPxiT3bOleqjUWw5llOzmsJPHin7EAxDG56n7eWSQDUHONh/pGj8loqzetDH4xJ7tnSvetDH4xJ7tnSjo1HtPY5Us4rCLwXB+xWK6P8A5HU5nF9UTZls3N4x1rWta19VlPetBH4xJ7tnSnWgj8Yk9hnSmhqI8llOzl0nj/T9isUVndZ+PxmT2GdKdZ+PxmT2GdK80E9x1yta9rwZWkMzmOD2OLXDUWkgjmI0rrOyyrS3NNTLbnAPtAX/ADU26z8fjMnsM6U6z0fjMnsM6V6qNRbPM4llKynrk8eMX7FZPeXEkkknSSSSTzkr5Vn9Z6PxmT2GdKdZ6PxmT2GdK80E9x3yta9rwZXtFjc8DcyGaSNt72Y9wFztsOYLWqKh0ji+Rxc92lznG5J3klWX1no/GZPYZ0p1n4/GZPYb0r3Q1DlZUs08U9fB+xWCKz+s/H4zJ7DeledZ+PxmT2GdK80E9x1yta9rwZWKKzus/H4zJ7DOlOtBH4xJ7DOlNBPcOVrXteDKxRWd1oI/GJPds6Vjm4JI2tLuqJNAJ7RmwX3poJ7j3la17Xgzk8FHdr/Mv+Zin2Jd1M8gfMVAOCg/41/mX/MxT/Ee6meQPmKtW/QMHLH3L4I7KIinMg0f3D+aX9SrXgo7sf5l3zMVl/uH+TL+pVpwUd2P8y75mKvU6cTYsvta/Bepay9Sy9srBjgL7Yy6+Vkj1IBxScWvtEB88WtXE8RipYnT1EjYom2znvIDRcgDSd5IC3FpYrhMVVE6CojZLE612PAIJGkHkN9qAiWCcMeG1cj4xNxRabNM9o2y6xdjifyNjpGjdNKedkjQ+NzXtOpzSHA8xGhfnrgXyIpMT6uZWxZ/FmARkOe0x5xqM6xafwN131LoZdZKOyZEdbhVbLGHyBnU73B2foc4m2p7RYXDm6M4adIQF82XxPM2NpfI4NY0Euc4gBoGkkk6AAFo5NYm6qo6epkbmvlije5umwLmgm19mlVrw9ZZZkDcKg7KeoLTIG6S2O4zW6O+e4DRuB3hAWjhuLw1TONppY5o72zo3tcLjWLtOtbiofgMMmHYnVYZVt4uZ8bXZpIPZR9lYW13ZKXczVbuWeUAw+gnrNBMbCWjYXuIZGD/AK3NQHZDgdWxQ6g4TqefFX4Q1knGszxnnNzHOjGc9o030AHTyKv+Car6joq3KCvle7PLmNDnE8aWkOJsTpc6Qho3WdsKr/InFnjGqWslzrzVNy6xAdxryx9jtF3kID9Z2Xll6iA8zV5mr6RAY14l15dAFiqvs3+S74FZFiqvs3+S74FeM9jtKr4KO7HeYd8zFP8AEe6meR+oqAcFB/xj/MO+Zin2Id1M8j9RUFv0DWyx9y+CO0iIrBkGl+4d5Mv6lWnBP3Y/zLvmYrM/cO8mX9SrPgn7sf5l3zMVep04mxZfaV+C9S2F6iKwY4WSPUsYWRmpAfaIiALBWzmON8jWOkc1pcGNtnPIFw1tyBc2ss68KA/MvBhX4ox9XHhELHPkMZmdLm3hzTNmWz3AXu52sHtdSsLBuB6aqnbW4/UmplFiIWk5g03zXOsBm72tAHKV0uDnIKowzEa+R+b1LMQYSHAl3Zve241tzWuIN9ZOhWOEBAeE/KquwuDj6KCA0zGsz5JHaWFzwxrWxAtuNLdIJ16hZVfkRwf12NSOxh9VxDzKSyUsLnvcNbmAEBrW9qNOi1hqX6DxPC4qqJ0FRG2SJ1s5jxdpsQRcchAKy0lIyFjYomNZG0Wa1oAa0bgBqQH594QeDyswkMxZlbNUShwbLN2TZYw4ZrXB+cTmnS3kuN6sXF8Gjrsn20/V2cJmxuiqap4vI8vEjGPOzSMy2kjlspzieHMqYX08zc6KRrmvG8OFj6V+esvODivw2hc0zNmw6GfPiAzuMj4y7c9wtZovYEAnS6+0oDr4TwIYhK2Klr6ljKCJznCONxcSXG7i0ZoFzp7JxJF9ScOuT7KBmHzUjRGyHOiYBszC2VhvtN84k7TpVs5D5TMxGhhqWEZxaGyNHeSNAEjD6dI5CDtVaftG1weKOiZ2UznvfmjtrECNmj8Ti4f6UBc1PMHta8anAEcxFx8VkWvQQGOJjDraxrTzhoB+C2EAREQGFeIUQBYar7N/ku+BWVYqr7N/ku+BRnsdpVfBR3Y7zLvmYp/iHdTPIHzFQDgp7sd5l3zMU/r+6meQPmKgt+ga2WPuXwR2kRFOZBp/uHeTL+pVpwT92P8AMu+Zisz9w7yZf1Ks+Cbux/mHfMxV6nTibFl9pX4L1LYSyL1WDHCyMXwvtiA+kREAREQBEUDyuyzxKmqTBQ4Y+oiAbaYuOa8loJsG6gCbaTrBQE8RUnjnDHi1C1rqvDooWvJDS/jLEgXI0OW1S5X5SVTWvgooGRva1zXOAAIcAQQXy7QdyAuG6xVNM2VjopGhzHgtc0i4c0ixBG4hfnqlxPF8oMQdQGqEHEB3HcS5zIwGPDHu7A/WPu7Rc20bFI8ncXrMBxVmF4hO6oo6m3ESvJOaXGzSC4kt7LsXNvYXB5wN9vBVW4ZO+bAatrIpO2gnBLeQXs4Otc2JAI3lbWSXBRM2u+lMYnbU1QIMbW3zGOHauJIHa7GgADXpVnBeoAiIgCIiAwFeXQrxALrFVHsH+S74FZFiqu0f5LvgUZ6tpVvBV3Y/zDvmYp9X91M8gfMVAeCrux/mHfNGp9Xd1M8gfMVXt+ga2WPuXwR20RFYMg1D9g7yZf1Kr+CuoaytIc4Avic1tz2xzmGw5bA+pWnBIGnina9NvxAkkjn0quMuchjTk1lIDxV857G3vCdeey3e/Dm1QVU8VJdRr5OnTlGdCbwz8MGWivVCchcuhVAU1SQKgdq7ZMB+vk261N1LGSksUZ9ehOhNwmtYX01fK+2rogPUREAREQBERAU7+0k3/CUp2cc8etmj4Kzsl3h1DTOGowQEemNqiXDTklNiVCxlIzjJo5mvDbtBLS1zXWLiBtG3epZkrQvgoKWCUWlip4GPFwbOZG1rhca9IOlAVLwISCPFsSgeLTEuIB12jmeHj1vb6l0P2jIAKWlqBolZMQ07QHMLjY87GlZsveDOqFcMXwV4ZVXvJHcNznWzS5ud2Jzhoc069J2lc0ZC4vjdTC/G8yGlhNzG0s7PUSA1hIu6wBcToGobCBcdBKXxMe7W5jCecgErYXjW2FgvUAREQBERAaxXiFEAWtiNQ2OKR73BrQ11ydAGghfdVVNiY6SRwaxou5x1AKp8o8opsVnbT07XcVnfVx7Xn7792jTuAUVSooLvL1lZyuJY7IrazPwV92P8y75mKfV3dTPIHzFa2S+S8eHRFziDMR9bIdQGvNbfU0fnt3L7p6jqmfjGghgGaCdukm/JrSlFwjgzrKNeNeu5w2bCQovvMRSmeYq2jEg5dh+CwU1Sb8VL2+w7Hjp5Nq6K1a2iEg5dh5diArLLnIY05NXSAiIHOext7wnXnst3vy82ru5CZdCpApqkgVAHYu2TAfB/JtUppqo34qXtth2PHTyKusushTTk1dGCIgc57G64Trz2W735ebVWlF03nR2daNyhXheQVvcPnftl6P5r4lphfQUHyEy7FUBTVJAqAOxcdUwH6+TapuFPGSksUZVehOhNwmtZ9IvF6uiAIqo4Z8uMRw7NFIxsVM8tAqbsc5z7OcYwwk5osNZbptoK0cN4Yq+mhjfieGyuiLGu6ojDmh4LQQ+xBZpBvocByBAXJdLqNZL8INHibHOpZLva0ufE4ZsjBvLTrHKCRp1rX4P+EKPGmSviifEInNac8tOdnAkEW1Gw0jlQEtuvM5e2TNQHmcmcEsFVVbw5xxYqaAQB8AlEJmEnZZ1w1zg21s0OuNey/IgLVzwnGBA1RHLPhJpcKmigmEkkstjmRMDnNaTmhxu4a3agLk2KAlvGBOMCqrh2yymoI6aGjldFLI57nllr5jLAC+wFzvTZTXIvFzWYfTVLjd8kTC873gZsh9trkBIONCcaFgRACsNVVNiY6SRwaxou5x1AJVVTYmOkkcGsaLucdQCqfKLKKbFZ209O13FX+rjGt5H7x+7fp0NCjqVFBd5es7OVzLdFbWMosopsVnbT07XcVnfVs2vP337vg0KeZL5Lx4dEXOIMxH1sh1Aa81t9TR+eteZL5Lx4dEXOIMxF5ZDqA15rb6mj818VFQ6tfmMuIAfb5TybguKdNp50tpPeXkXHQUNUF4ied1a/MZcQA+3ynk3BSTD8PETbW0rzD8PETQANK3VOZQREQBERAatZRiQcuwrDS1RvxUvbbDseObfbYugtWsohIOXYdvrQFZ5dZCmnJrKMHir5z2NveE689lu9v6ubV3chMuxUgU1SQKgdq7UJh/35NqlVNVG/FS9tsOx42+nkVcZdZCmnJrKMERA5z2NveE689lu9v7PNqrSi6bzo7OtG5QrwvIK3uHzv2y9H818S1booPkHl4KoCmqSBUAdi7UJh/J/JtU3up4yUlijKr0J0JuE1rKr/AGjP/Vw//aj/APxqFIMPy2oqDDKU1VRGw9TU/YZwdI76pmqNt3H1WUc/aIw5z8PjnbI8MjlaHRjtH54Ia8/ibaw8sr7yB4H8NfS01ZJG6d8kUchEj7sDnNBIzG2BF76HXXRARng/oHYjjU+L0sBp6BomsA3Na8ujMYaANBcT2bgNA9Iv2v2bpB1JVN2iZhPMY7D4FW7HTNYwRsaGsAsGtAAA3ADQAvzrwd5cw4DUV8NS2R13hrGRtBOdG+RpBuQBoIQH6PXhKqZnCHjddpw/CxHGdT6guFxvu8xj1XW9S4DjlaBHic1KykeWiaKPPEpZcFzWvjAzTotfO57jQQNnhY4SWYdSuip5GurZbtYGuBMI76VwGoi/Y31nmKoKWlpI8PZM2oLsTMocYw1+bHHpABcRYyZwDr31G3PZWTPAa8Yq+SriDcOje90TXSNeZwCeKa62nNtYm4F7W2q3RkbRBhjbSU4aQQQIYxoItrAuEBxcheEymxRscMbz1XxTXyszHgMcA0SdkRYjOOjSqiOPwnKmasxF+bDTyTZtwT9g0shaG77gGw23UkyMxJuTeJVGFVhDaWU8bTTOAFx3oc7cQM07A5n4rrqZI4dhmUvHV01CGTNlzXfWyjPFg5j3iNzWlxGg6DpGsoCuMoGVOUUtbioaWUtLEczOGprNLYgdr7Fz3W1X5QrT4Cq/jcHYy9zFLKzmBIkHzqa1WExRUj6aKNkcPFSNDGtAaAWm+gc6rD9nWY9SVUexszD7TLH5AgLcWGqqmxMdJI4NY0Xc46gEqqpsTHSSODWNF3OOoBVPlFlFNis7aena7ir/AFbNrz4R+7Rp3NCjqVFBd5es7OVzLdFbWMosopsWnbT07XcVnfVx7Xn779g0adzQp3kvkvHh0Rc4gzEfWSbANea2+po/PbyMl8l48OiLnEGYj62Q6gNea3c0fn8PiondWvzGXEAPt8p5NwXFOm8c6W0nvLyLjoKGqC8RPUOrX5jbiAH2+U8m4KSYfh4iaLa15h+HiJoA1rdU5lBERAEREAREQBERAa1ZRiQcuw/BYaWqN+Kl7bYdjx08i31rVlGJBy7CgKyy6yFNOTWUYIiBznsbrhOvPZ+H5ebV3chMuxUgU1SbVAHYu1CYD9fJtUppqk34qXtthOp46eTaq4y6yFNOTV0YPFXznsbrhOvPZbvb+rm1VpRdN50dnWjcoV4XkFb3D537Zej+a+JYmPYHFXU76WpbnQyAZwBsQQQWkEaiCAVmwnDY6SCOmhFoomhjATcgNFhc7SofkXwgtmZxNY9rJmjQ9xDWygbydAf8VKfp+m8Yh97H0qaM4yWKMyta1aM3CUTpZy02YRA2UzthiEx1yCNgeed4F/zWH/yCm8Yh97H0rz6fpvGIfex9K6xRFop7mdPPCZ4XL+n6bxiH3sfSn0/TeMQ+9j6UxQ0U9zOpxgTjAuV9PU/h4fex9KfT1P4eH3sfSmKGinuZ8Y/kvSYgGCshZNxZuzOBu29ri402NhcajZU7h0smSWKvZMHOwuqOiQAmwBJYdHfsuQW6yDcbFcn09T+Hh97H0rWxCtoqmMw1ElNLE7Wx74nNPoJ18qZyGinuZF+EPhUpIaB/Us8c1RNG5sTY3B2bnjNL327UAE69JItvtr8DuAnDMLdUVX1ZmPGuztGZGGhsedykXNtfZBb9JknglM/qiOOlD29kCZeMzSNN2sc8i+6wvuUZyiyilxWdtPTtdxWd9Wza8+Efu37gFHOoorvLdpYzry16ora2MosopsVnbT07XcVf6uPa8j94/do07mhTvJfJePDoi5xBmI+tkOoAd63c0fn8GS+S8eHRFziDMReWQ6gNea2+po9Z+HzNM6tfmtuIB/Hynk3Bc06bTzpbSa8vIuOgoaoLxE0zq1+a24gB9L+U8m4KR0GHiJtgEoKARNsBpW4pzKCIiAIiIAiIgCIiAIiIAiIgNasoxIOXYf72rXp6o34qXtth2PHTybV0VrVlGJBy7CgIFjnBWJZTJSyNiY7SWOa4hp/DbU3k2Ln9aKXw8XsPU4qZqlps0tI5WafisHVlV+D2P6qF0IN44GnDKl1GKipeCId1opfDxew9OtFL4eL2HqY9WVX4PY/qnVlV+D2P6rzQQ3HXK112vBEO60cvh4vYenWjl8PF7D1Meq6r8Hsf1Tquq/B7H9U0ENw5Wuu14IhvWjl8PF7D060kvh4vYepj1VVfg9j+qdVVP4PY/qmghuHK112vBEO60kvh4vYevOtLL4eL2HqZdVVP4PY/qnVNT+D2D0poIbhytddrwRDetNL4xF7D1LMmcl48OiLiQ6Uj6yU6NA71u5vx9VsvVFT+D2P6r4kpJqizZT2AN7AWvz711GlGLxSIa2UK9eOZOWr+kYppnVr81txAD6Xn7x/kFI6CgETQANK9oKARNsAttSlAIiIAiIgCIiAIiIAiIgCIiAIiIAiIgMcixoiAIiIAiIgCIiAIiIAvuNEQGVERAEREAREQBERAEREB/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 name="AutoShape 4" descr="data:image/jpeg;base64,/9j/4AAQSkZJRgABAQAAAQABAAD/2wCEAAkGBhQPEBUPDxQVFBAVFxQYFBYWFBQYGBIYFhgVFRQVFhYXHSYeGRkkGRUYIC8gJScpLCwsFx4xNTAqNSYrLCkBCQoKDgwOGg8PGjQlHyQpKSwtLC4tKSwsLSopLCw0KjQyLCw1KSwsLC8tLCwsLCwpKSwsLSopLCw1LCkuLCw1Kv/AABEIAOEA4QMBIgACEQEDEQH/xAAcAAEAAgMBAQEAAAAAAAAAAAAABgcDBAUBAgj/xABNEAABAwIBBgUQBwYGAgMAAAABAAIDBBEFBhIhMUFRBxNhcdEUFyIyNEJTVHJzgZGSk7GyFSMzUmKhwghDosHh8CRFgoTD0hY1JXSz/8QAGgEBAAMBAQEAAAAAAAAAAAAAAAMEBQIBBv/EADURAAIBAgEHCwMFAQEAAAAAAAABAgMEEQUSEyExUXEVIjJBUmGhscHR8BQ0kTNCQ4HhciT/2gAMAwEAAhEDEQA/ALxREQBERAEREAWtUT963XtO7k5/h6rp6jvW69p+7yc/988fymymjoIrmzpXA8XHftjtc7c3edq8bSWLJKdOVWShBYtm/VVMERAlfGwnSM94BPLpOlYfpWk8LB7xvSqVxHEH1MjppnZz3azu3ADYBuWrmqo7l9SPoo5DjmrOnr4F6fStJ4WD3jelejFKTwsHvGdKorNXtl59S9x1yHDtv8F6/SlJ4WD3jOlPpWk8NB7xnSqKslk+pe4chQ7b/Be30rSeFg94zpT6VpPDQe8Z0qibJZPqXuHIUO2/wXv9K0nhoPeM6U+laTwsHvGdKoiyWT6l7hyFDtv8F8fStH4WD3jOlbbGNc0PgLbHSC03a8c4+K/PllKsistXULuKlu6lcdI1mInvm8m8fz19QuMXhJEFxkVwg5UpYvcXDS1WdoOhw0EHYthc/RK1s0LgbgFrgdDwdIBI2cuxbFNU52g6HDWNoKtnzzWGo2EREAREQBERAEREAREQBERAFrTz963XtO7m5UqJ+9br2n7vIOVR/KfKaPD4rnspXX4uO/bHa525t9Z2rxtJYskp05VJKEFi2Mpsp48Piueyldfi476Xb3OOsNvrO1U9iOIyVEjppnFz3azu3ADYBuTEcRfUSOmmdnPdrO7cANgGwLWWdUqub7j7OxsY2sd8ntfpwCIiiNEIiIAiIgCIiAIiIAiIgJVkVls6hdxUt3UzjpGsxE983k3j0hW1YStbNC4G4Ba4HsXg6RpGzl2L89qVZFZauoXcVLd1K46RrMROt7eTePSNOuzRrZvNlsMPKWTdLjVpLnda3/75lw0tVnaDocNBB1grYWhZsrWzQuBuAWuB0PadIBO7l2LPS1OcLHQ4aCDsKvHyb1GwiIgCIiAIiIAiIgC1p5+9br2n7vJz/wB86efvW69p3cg5VH8psp48Piueyldfi476Xb3OOsNvrO1eNpLFklOnKpJQgsWxlNlNHQRXNnSuB4uO+lx2ucdjRtO1U9iOIyVEjppnFz3azu3ADYBsCYjiMlRI6aZxc92s7twA2AblrLOq1XN9x9pY2MbWO+T2v0Xd5nVybyffXziGPQNb3EXDGjWbbTsAVqUHBxRRNs6PjXbXSOcb+gEAepcbgggbxU7++L2tPMG3H5uPqXB4TMTmNa6FznNiYGZjQSAbgEu0aze49CliowhnNY4mfXnWubp29Oeaor29yZYpwZ0kzSImmF+xzCSPS1xsRzWVUYphT6Wd1PMOya4A7nA2s4HcQV3sjcuXUJc2bjJIXDQ24Ja640jOOgEXuOZa+WuUcVfMyaJjmFrC12dm6bG7dW65XE3CUcVqZYtKd1RqunUedDf81lkt4O6G2mD+OT/svet3QeA/jk/7Km3YrNb7aX3j+lXlnn6PzrnO6mve5vfi73vvU1OUJ480zLyjc22bjVbxeG1+5ou4O6G32H8cn/ZUm4aVsNxWa320vvH9K+8HoOqKiKDwj2tPMT2R9V1XnJTwzVgbdrQqWyk6tTOX96sMcSYZFcHYqYxU1ZcInaY2DQXj7zjrAOwbVNHZAUJGb1O0coc+/PfOus+U+LCgonyxgAtAZENgcbNYLbhr9CpeDHJ2TdUNlfxt75xcTc7iNo5FPLMpYJrEyaUbq/zqqnmrqWv08yRZb5B9Qjj4CXU5IDgdLoidVztad6hyvumkZiNCCR2E8WkfdJFiOcO+CoeaIsc5ju2aS087TY/BRVoKLTWxmhky6nWjKFXpRZYfB5kpTVdK6Wojz3iVzQc540BrCBoI3lSfrdUHgP45P+y53BN3C7z0nyxqDZZYjK3EKhrZZA0SaAHvAHYt1AFS4xjTTaM9wr3F3UpxqOKXeyf4hwX0cjSIw+J2wtcT62uJuFWGUGASUMxhl07WOGp7d43co2LvZAZTzMrI4XyPfFKc0tc4usSCWuF9RuPzUm4WqMOpY5e+ZIBfke03HraFzJRnDOisMCejUr2tzGhVlnKWxkSyJy2dQu4qW7qVx0jWYie+byb2+rTrtshsrWzQuBuAWuBuHg6bXGsfBfnpSvInLZ1C7ipbupXHSNZiJ1ubybx6devyjWzebLYd5SybpcatJc7rW/8A3zLgpanO0HQ4aCDrC2FokNma2aFwNwC1wOh41gXGzl2LNTVWdoOhw1g6wVePk9hsIiIAiIgC1p5+9br2n7vJz/3zp6jvW69p+7/VR/KbKaOgiubOldfi476XHa525u87V42ksWSU6cqslCCxbGU+U0eHxXPZSuvxcd+2O1zjsbfWdqp7EcRfUSOmmdnPdrO7cANgGwJiGIyVEjppnZz3azu3ADYBsC1lnVajm+4+zsbGNrHfJ7X7BERRGiSjIHKoUExEv2Etg868wi+a+20aSCrOxnAKbE4ml9nC31crCLtv91w0Ech0KiV1cCymnonXgfZpPZMOljucbDyixU9Orgs2S1GTeZPdWemoywn5m9lPkPNQ3efrIL6JGjtd2e3vefUo4r0yayiixOnLs0AjsZYzY2uPzaR/ehVPlngAoat0TPsnAPj5Gm4zfQQR6AlWmks6OwWN7OpN0KywmvE4TtSvr/Lv9t/xKhXalfX+Xf7b/iXVv+4r5Z/j4+xQrdXqUm4OYs7Eob7OMd6mO6VGW6vUpTwautiUXK2UfwnoUNPpLiat5+hU/wCX5Es4Xqi1PDHsdISf9LTb5lVas/hhb9VTnYHyD1tHQqwXdfpsqZJX/lj/AH5lx8F05dh4B7ySRo9ed+pVjlVDmV1Q0auNf+Zv/NWVwUstQE75ZD+TR/JVzli6+IVPnXflo/ku6n6cSrY6r6sl81lh8E3cLvPSfLGoxlVkbVzVs8sUDnMc+7SCzSM1ovpPIpPwTdwu88/5Y1mxXhLgpp5IHxyl0bs0loZY6AdF3A7VJhF045zKaqVqd5VdGOL9NXAjuROQdRHVMqKlnFsiJcAXNJe6xDbAE2Ave53LpcLmJNEMVMD2bn55G5rQQD6S78isOIcLzc21PA7O3yEADls0kn1hV7iWJSVMrppnZ0jtZ3DYANgG5RynCMc2BdoW9xXuFXuFhhsXzE1URFWN0lWROWrqF3FS3dSuOkazETre3k3j0hW0Q2VrZoXA3ALXA3DwdIB5OXYvz2pVkTls6hdxUt3UrjpGsxE980bt7fVp12aNbN5sthh5SybpcatJc7rW/wD3zLhparOFjocNBB2FbC0DmytbNC4G4Ba4HQ9p0gEjZy7FnparP0HQ4awdYV4+T2GwiIgOU2S0bnbRxh9RcVRWIYjJUyOmmdnPdrO7cANgGwK8z9i/yZf1Kgwqdy9iPpMhRXPfXq9QiIqh9IEREBYGAcGkVXSx1HHvaZG3IDWEA6QR6woFPCWOcxws5pLSNxBsR6wrD4Mcq2Mb1FM4N0kwkmwOdpcy+w30jfdSfG8gaWskMr2uZIe2dG7NzuVwIIJ5Va0SnFOBgfXztbicLjFxezgQ3giceqph3vFC/OHjN9OkrLwv24+D73FvvzZzbfzU3wfAabDInmPsW65JHuuSBqu7QLDcqkyxx/q6qdK37NoDI7/dF9NtlySfUvZrMp5r2nFrP6q+deC5qXpgcJ2pX1/l3+2/4lQrtSvq/wD8d/tv+Jc2/WSZZ/j4+xQrdXqXYyRrRDXU8hNgJACeR92H5lx26l6FXTweJt1IKcXF9awLl4TMOM1A5zdJic2T0C7X/k4n0KmldmRmU7K+nDHkce1ubKw99otngbWn43CxQcG1GyYTBriAbiMvvGDrGi1yOQmyt1KekalE+bs71WUZUayeKeo3MiqDqbD4Wv0OzS93IX3fp5gR6lSuI1XHTSS/fe93tOJH5K1uEXKptPA6mjdeeUZpA1xsOhzjuJGgc99iqBcV2tUV1FzJNOTz6810n8+dxbnBN3C7z0nyxqvstv8A2NT5z9LVYPBOf8C7z0nyxqvstv8A2NT5z9LUqfpROLP7+t860cRERVjeCIiAIiICf8FGKycc+lLrw5jnhp71wc0HN3A52kKdVlQW1LQNrB8xVdcFHdr/ADL/AJo1P8S7qZ5H6itCg8YHxuV4pXLw3I7nGLxfCKcyTQI+pf5Mv6lQYV+/uX80v6lT2R+Tor5nQueWAML7gA6i0WsfKVS4TbSR9FkapGnTqTlsWHqcNFZfWkj8Yk92zpTrRx+MSe7Z0qHQT3Glyta9rwZWiKzOtFH4zJ7tnSnWij8Yk923pTQT3Dla17Xgys11aPKqrhaGx1ErWjUM7OA5g4G3oU460UfjEnu2dKdaGPxiT3bOleqjUWw5llOzmsJPHin7EAxDG56n7eWSQDUHONh/pGj8loqzetDH4xJ7tnSvetDH4xJ7tnSjo1HtPY5Us4rCLwXB+xWK6P8A5HU5nF9UTZls3N4x1rWta19VlPetBH4xJ7tnSnWgj8Yk9hnSmhqI8llOzl0nj/T9isUVndZ+PxmT2GdKdZ+PxmT2GdK80E9x1yta9rwZWkMzmOD2OLXDUWkgjmI0rrOyyrS3NNTLbnAPtAX/ADU26z8fjMnsM6U6z0fjMnsM6V6qNRbPM4llKynrk8eMX7FZPeXEkkknSSSSTzkr5Vn9Z6PxmT2GdKdZ6PxmT2GdK80E9x3yta9rwZXtFjc8DcyGaSNt72Y9wFztsOYLWqKh0ji+Rxc92lznG5J3klWX1no/GZPYZ0p1n4/GZPYb0r3Q1DlZUs08U9fB+xWCKz+s/H4zJ7DeledZ+PxmT2GdK80E9x1yta9rwZWKKzus/H4zJ7DOlOtBH4xJ7DOlNBPcOVrXteDKxRWd1oI/GJPds6Vjm4JI2tLuqJNAJ7RmwX3poJ7j3la17Xgzk8FHdr/Mv+Zin2Jd1M8gfMVAOCg/41/mX/MxT/Ee6meQPmKtW/QMHLH3L4I7KIinMg0f3D+aX9SrXgo7sf5l3zMVl/uH+TL+pVpwUd2P8y75mKvU6cTYsvta/Bepay9Sy9srBjgL7Yy6+Vkj1IBxScWvtEB88WtXE8RipYnT1EjYom2znvIDRcgDSd5IC3FpYrhMVVE6CojZLE612PAIJGkHkN9qAiWCcMeG1cj4xNxRabNM9o2y6xdjifyNjpGjdNKedkjQ+NzXtOpzSHA8xGhfnrgXyIpMT6uZWxZ/FmARkOe0x5xqM6xafwN131LoZdZKOyZEdbhVbLGHyBnU73B2foc4m2p7RYXDm6M4adIQF82XxPM2NpfI4NY0Euc4gBoGkkk6AAFo5NYm6qo6epkbmvlije5umwLmgm19mlVrw9ZZZkDcKg7KeoLTIG6S2O4zW6O+e4DRuB3hAWjhuLw1TONppY5o72zo3tcLjWLtOtbiofgMMmHYnVYZVt4uZ8bXZpIPZR9lYW13ZKXczVbuWeUAw+gnrNBMbCWjYXuIZGD/AK3NQHZDgdWxQ6g4TqefFX4Q1knGszxnnNzHOjGc9o030AHTyKv+Car6joq3KCvle7PLmNDnE8aWkOJsTpc6Qho3WdsKr/InFnjGqWslzrzVNy6xAdxryx9jtF3kID9Z2Xll6iA8zV5mr6RAY14l15dAFiqvs3+S74FZFiqvs3+S74FeM9jtKr4KO7HeYd8zFP8AEe6meR+oqAcFB/xj/MO+Zin2Id1M8j9RUFv0DWyx9y+CO0iIrBkGl+4d5Mv6lWnBP3Y/zLvmYrM/cO8mX9SrPgn7sf5l3zMVep04mxZfaV+C9S2F6iKwY4WSPUsYWRmpAfaIiALBWzmON8jWOkc1pcGNtnPIFw1tyBc2ss68KA/MvBhX4ox9XHhELHPkMZmdLm3hzTNmWz3AXu52sHtdSsLBuB6aqnbW4/UmplFiIWk5g03zXOsBm72tAHKV0uDnIKowzEa+R+b1LMQYSHAl3Zve241tzWuIN9ZOhWOEBAeE/KquwuDj6KCA0zGsz5JHaWFzwxrWxAtuNLdIJ16hZVfkRwf12NSOxh9VxDzKSyUsLnvcNbmAEBrW9qNOi1hqX6DxPC4qqJ0FRG2SJ1s5jxdpsQRcchAKy0lIyFjYomNZG0Wa1oAa0bgBqQH594QeDyswkMxZlbNUShwbLN2TZYw4ZrXB+cTmnS3kuN6sXF8Gjrsn20/V2cJmxuiqap4vI8vEjGPOzSMy2kjlspzieHMqYX08zc6KRrmvG8OFj6V+esvODivw2hc0zNmw6GfPiAzuMj4y7c9wtZovYEAnS6+0oDr4TwIYhK2Klr6ljKCJznCONxcSXG7i0ZoFzp7JxJF9ScOuT7KBmHzUjRGyHOiYBszC2VhvtN84k7TpVs5D5TMxGhhqWEZxaGyNHeSNAEjD6dI5CDtVaftG1weKOiZ2UznvfmjtrECNmj8Ti4f6UBc1PMHta8anAEcxFx8VkWvQQGOJjDraxrTzhoB+C2EAREQGFeIUQBYar7N/ku+BWVYqr7N/ku+BRnsdpVfBR3Y7zLvmYp/iHdTPIHzFQDgp7sd5l3zMU/r+6meQPmKgt+ga2WPuXwR2kRFOZBp/uHeTL+pVpwT92P8AMu+Zisz9w7yZf1Ks+Cbux/mHfMxV6nTibFl9pX4L1LYSyL1WDHCyMXwvtiA+kREAREQBEUDyuyzxKmqTBQ4Y+oiAbaYuOa8loJsG6gCbaTrBQE8RUnjnDHi1C1rqvDooWvJDS/jLEgXI0OW1S5X5SVTWvgooGRva1zXOAAIcAQQXy7QdyAuG6xVNM2VjopGhzHgtc0i4c0ixBG4hfnqlxPF8oMQdQGqEHEB3HcS5zIwGPDHu7A/WPu7Rc20bFI8ncXrMBxVmF4hO6oo6m3ESvJOaXGzSC4kt7LsXNvYXB5wN9vBVW4ZO+bAatrIpO2gnBLeQXs4Otc2JAI3lbWSXBRM2u+lMYnbU1QIMbW3zGOHauJIHa7GgADXpVnBeoAiIgCIiAwFeXQrxALrFVHsH+S74FZFiqu0f5LvgUZ6tpVvBV3Y/zDvmYp9X91M8gfMVAeCrux/mHfNGp9Xd1M8gfMVXt+ga2WPuXwR20RFYMg1D9g7yZf1Kr+CuoaytIc4Avic1tz2xzmGw5bA+pWnBIGnina9NvxAkkjn0quMuchjTk1lIDxV857G3vCdeey3e/Dm1QVU8VJdRr5OnTlGdCbwz8MGWivVCchcuhVAU1SQKgdq7ZMB+vk261N1LGSksUZ9ehOhNwmtYX01fK+2rogPUREAREQBERAU7+0k3/CUp2cc8etmj4Kzsl3h1DTOGowQEemNqiXDTklNiVCxlIzjJo5mvDbtBLS1zXWLiBtG3epZkrQvgoKWCUWlip4GPFwbOZG1rhca9IOlAVLwISCPFsSgeLTEuIB12jmeHj1vb6l0P2jIAKWlqBolZMQ07QHMLjY87GlZsveDOqFcMXwV4ZVXvJHcNznWzS5ud2Jzhoc069J2lc0ZC4vjdTC/G8yGlhNzG0s7PUSA1hIu6wBcToGobCBcdBKXxMe7W5jCecgErYXjW2FgvUAREQBERAaxXiFEAWtiNQ2OKR73BrQ11ydAGghfdVVNiY6SRwaxou5x1AKp8o8opsVnbT07XcVnfVx7Xn7792jTuAUVSooLvL1lZyuJY7IrazPwV92P8y75mKfV3dTPIHzFa2S+S8eHRFziDMR9bIdQGvNbfU0fnt3L7p6jqmfjGghgGaCdukm/JrSlFwjgzrKNeNeu5w2bCQovvMRSmeYq2jEg5dh+CwU1Sb8VL2+w7Hjp5Nq6K1a2iEg5dh5diArLLnIY05NXSAiIHOext7wnXnst3vy82ru5CZdCpApqkgVAHYu2TAfB/JtUppqo34qXtth2PHTyKusushTTk1dGCIgc57G64Trz2W735ebVWlF03nR2daNyhXheQVvcPnftl6P5r4lphfQUHyEy7FUBTVJAqAOxcdUwH6+TapuFPGSksUZVehOhNwmtZ9IvF6uiAIqo4Z8uMRw7NFIxsVM8tAqbsc5z7OcYwwk5osNZbptoK0cN4Yq+mhjfieGyuiLGu6ojDmh4LQQ+xBZpBvocByBAXJdLqNZL8INHibHOpZLva0ufE4ZsjBvLTrHKCRp1rX4P+EKPGmSviifEInNac8tOdnAkEW1Gw0jlQEtuvM5e2TNQHmcmcEsFVVbw5xxYqaAQB8AlEJmEnZZ1w1zg21s0OuNey/IgLVzwnGBA1RHLPhJpcKmigmEkkstjmRMDnNaTmhxu4a3agLk2KAlvGBOMCqrh2yymoI6aGjldFLI57nllr5jLAC+wFzvTZTXIvFzWYfTVLjd8kTC873gZsh9trkBIONCcaFgRACsNVVNiY6SRwaxou5x1AJVVTYmOkkcGsaLucdQCqfKLKKbFZ209O13FX+rjGt5H7x+7fp0NCjqVFBd5es7OVzLdFbWMosopsVnbT07XcVnfVs2vP337vg0KeZL5Lx4dEXOIMxH1sh1Aa81t9TR+eteZL5Lx4dEXOIMxF5ZDqA15rb6mj818VFQ6tfmMuIAfb5TybguKdNp50tpPeXkXHQUNUF4ied1a/MZcQA+3ynk3BSTD8PETbW0rzD8PETQANK3VOZQREQBERAatZRiQcuwrDS1RvxUvbbDseObfbYugtWsohIOXYdvrQFZ5dZCmnJrKMHir5z2NveE689lu9v6ubV3chMuxUgU1SQKgdq7UJh/35NqlVNVG/FS9tsOx42+nkVcZdZCmnJrKMERA5z2NveE689lu9v7PNqrSi6bzo7OtG5QrwvIK3uHzv2y9H818S1booPkHl4KoCmqSBUAdi7UJh/J/JtU3up4yUlijKr0J0JuE1rKr/AGjP/Vw//aj/APxqFIMPy2oqDDKU1VRGw9TU/YZwdI76pmqNt3H1WUc/aIw5z8PjnbI8MjlaHRjtH54Ia8/ibaw8sr7yB4H8NfS01ZJG6d8kUchEj7sDnNBIzG2BF76HXXRARng/oHYjjU+L0sBp6BomsA3Na8ujMYaANBcT2bgNA9Iv2v2bpB1JVN2iZhPMY7D4FW7HTNYwRsaGsAsGtAAA3ADQAvzrwd5cw4DUV8NS2R13hrGRtBOdG+RpBuQBoIQH6PXhKqZnCHjddpw/CxHGdT6guFxvu8xj1XW9S4DjlaBHic1KykeWiaKPPEpZcFzWvjAzTotfO57jQQNnhY4SWYdSuip5GurZbtYGuBMI76VwGoi/Y31nmKoKWlpI8PZM2oLsTMocYw1+bHHpABcRYyZwDr31G3PZWTPAa8Yq+SriDcOje90TXSNeZwCeKa62nNtYm4F7W2q3RkbRBhjbSU4aQQQIYxoItrAuEBxcheEymxRscMbz1XxTXyszHgMcA0SdkRYjOOjSqiOPwnKmasxF+bDTyTZtwT9g0shaG77gGw23UkyMxJuTeJVGFVhDaWU8bTTOAFx3oc7cQM07A5n4rrqZI4dhmUvHV01CGTNlzXfWyjPFg5j3iNzWlxGg6DpGsoCuMoGVOUUtbioaWUtLEczOGprNLYgdr7Fz3W1X5QrT4Cq/jcHYy9zFLKzmBIkHzqa1WExRUj6aKNkcPFSNDGtAaAWm+gc6rD9nWY9SVUexszD7TLH5AgLcWGqqmxMdJI4NY0Xc46gEqqpsTHSSODWNF3OOoBVPlFlFNis7aena7ir/AFbNrz4R+7Rp3NCjqVFBd5es7OVzLdFbWMosopsWnbT07XcVnfVx7Xn779g0adzQp3kvkvHh0Rc4gzEfWSbANea2+po/PbyMl8l48OiLnEGYj62Q6gNea3c0fn8PiondWvzGXEAPt8p5NwXFOm8c6W0nvLyLjoKGqC8RPUOrX5jbiAH2+U8m4KSYfh4iaLa15h+HiJoA1rdU5lBERAEREAREQBERAa1ZRiQcuw/BYaWqN+Kl7bYdjx08i31rVlGJBy7CgKyy6yFNOTWUYIiBznsbrhOvPZ+H5ebV3chMuxUgU1SbVAHYu1CYD9fJtUppqk34qXtthOp46eTaq4y6yFNOTV0YPFXznsbrhOvPZbvb+rm1VpRdN50dnWjcoV4XkFb3D537Zej+a+JYmPYHFXU76WpbnQyAZwBsQQQWkEaiCAVmwnDY6SCOmhFoomhjATcgNFhc7SofkXwgtmZxNY9rJmjQ9xDWygbydAf8VKfp+m8Yh97H0qaM4yWKMyta1aM3CUTpZy02YRA2UzthiEx1yCNgeed4F/zWH/yCm8Yh97H0rz6fpvGIfex9K6xRFop7mdPPCZ4XL+n6bxiH3sfSn0/TeMQ+9j6UxQ0U9zOpxgTjAuV9PU/h4fex9KfT1P4eH3sfSmKGinuZ8Y/kvSYgGCshZNxZuzOBu29ri402NhcajZU7h0smSWKvZMHOwuqOiQAmwBJYdHfsuQW6yDcbFcn09T+Hh97H0rWxCtoqmMw1ElNLE7Wx74nNPoJ18qZyGinuZF+EPhUpIaB/Us8c1RNG5sTY3B2bnjNL327UAE69JItvtr8DuAnDMLdUVX1ZmPGuztGZGGhsedykXNtfZBb9JknglM/qiOOlD29kCZeMzSNN2sc8i+6wvuUZyiyilxWdtPTtdxWd9Wza8+Efu37gFHOoorvLdpYzry16ora2MosopsVnbT07XcVf6uPa8j94/do07mhTvJfJePDoi5xBmI+tkOoAd63c0fn8GS+S8eHRFziDMReWQ6gNea2+po9Z+HzNM6tfmtuIB/Hynk3Bc06bTzpbSa8vIuOgoaoLxE0zq1+a24gB9L+U8m4KR0GHiJtgEoKARNsBpW4pzKCIiAIiIAiIgCIiAIiIAiIgNasoxIOXYf72rXp6o34qXtth2PHTybV0VrVlGJBy7CgIFjnBWJZTJSyNiY7SWOa4hp/DbU3k2Ln9aKXw8XsPU4qZqlps0tI5WafisHVlV+D2P6qF0IN44GnDKl1GKipeCId1opfDxew9OtFL4eL2HqY9WVX4PY/qnVlV+D2P6rzQQ3HXK112vBEO60cvh4vYenWjl8PF7D1Meq6r8Hsf1Tquq/B7H9U0ENw5Wuu14IhvWjl8PF7D060kvh4vYepj1VVfg9j+qdVVP4PY/qmghuHK112vBEO60kvh4vYevOtLL4eL2HqZdVVP4PY/qnVNT+D2D0poIbhytddrwRDetNL4xF7D1LMmcl48OiLiQ6Uj6yU6NA71u5vx9VsvVFT+D2P6r4kpJqizZT2AN7AWvz711GlGLxSIa2UK9eOZOWr+kYppnVr81txAD6Xn7x/kFI6CgETQANK9oKARNsAttSlAIiIAiIgCIiAIiIAiIgCIiAIiIAiIgMcixoiAIiIAiIgCIiAIiIAvuNEQGVERAEREAREQBERAEREB/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3769718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0"/>
            <a:ext cx="922019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solidFill>
                  <a:schemeClr val="bg1"/>
                </a:solidFill>
              </a:rPr>
              <a:t>Decision</a:t>
            </a:r>
            <a:r>
              <a:rPr lang="en-US" dirty="0" smtClean="0"/>
              <a:t> </a:t>
            </a:r>
            <a:endParaRPr lang="en-US" dirty="0"/>
          </a:p>
        </p:txBody>
      </p:sp>
      <p:sp>
        <p:nvSpPr>
          <p:cNvPr id="3" name="Content Placeholder 2"/>
          <p:cNvSpPr>
            <a:spLocks noGrp="1"/>
          </p:cNvSpPr>
          <p:nvPr>
            <p:ph idx="1"/>
          </p:nvPr>
        </p:nvSpPr>
        <p:spPr/>
        <p:txBody>
          <a:bodyPr>
            <a:normAutofit/>
          </a:bodyPr>
          <a:lstStyle/>
          <a:p>
            <a:r>
              <a:rPr lang="en-US" sz="2800" dirty="0" smtClean="0">
                <a:solidFill>
                  <a:schemeClr val="bg1"/>
                </a:solidFill>
              </a:rPr>
              <a:t>Jury verdict reinstated. The jury, drawing reasonable inferences in favor of plaintiff, was justified, in reading together various agreements about Tyson's performance of the play and the videotaping to find a single contract that fell under the pay or play rule. Taylor and Bufman are personally liable as signatories to the contracts.</a:t>
            </a:r>
            <a:endParaRPr lang="en-US" sz="2800" dirty="0">
              <a:solidFill>
                <a:schemeClr val="bg1"/>
              </a:solidFill>
            </a:endParaRPr>
          </a:p>
        </p:txBody>
      </p:sp>
    </p:spTree>
    <p:extLst>
      <p:ext uri="{BB962C8B-B14F-4D97-AF65-F5344CB8AC3E}">
        <p14:creationId xmlns:p14="http://schemas.microsoft.com/office/powerpoint/2010/main" val="3475677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TotalTime>
  <Words>261</Words>
  <Application>Microsoft Office PowerPoint</Application>
  <PresentationFormat>On-screen Show (4:3)</PresentationFormat>
  <Paragraphs>13</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Contracts: Pay or Play Liz</vt:lpstr>
      <vt:lpstr>Description </vt:lpstr>
      <vt:lpstr>Facts</vt:lpstr>
      <vt:lpstr>Key words </vt:lpstr>
      <vt:lpstr>Decision </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Contracts</dc:title>
  <dc:creator>Asia Green</dc:creator>
  <cp:lastModifiedBy>Asia Green</cp:lastModifiedBy>
  <cp:revision>3</cp:revision>
  <dcterms:created xsi:type="dcterms:W3CDTF">2013-10-25T12:53:16Z</dcterms:created>
  <dcterms:modified xsi:type="dcterms:W3CDTF">2013-10-25T13:23:03Z</dcterms:modified>
</cp:coreProperties>
</file>