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65" r:id="rId6"/>
    <p:sldId id="264" r:id="rId7"/>
    <p:sldId id="259" r:id="rId8"/>
    <p:sldId id="260"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823976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333064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3031885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3639574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3312992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234678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17670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1283749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403773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3197055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DD442-40DF-46C7-BCA0-2B32951BD564}" type="datetimeFigureOut">
              <a:rPr lang="en-US" smtClean="0"/>
              <a:t>5/26/2014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182703-6B87-4E7E-9A73-A1D9D6BA1CB4}" type="slidenum">
              <a:rPr lang="en-US" smtClean="0"/>
              <a:t>‹#›</a:t>
            </a:fld>
            <a:endParaRPr lang="en-US" dirty="0"/>
          </a:p>
        </p:txBody>
      </p:sp>
    </p:spTree>
    <p:extLst>
      <p:ext uri="{BB962C8B-B14F-4D97-AF65-F5344CB8AC3E}">
        <p14:creationId xmlns:p14="http://schemas.microsoft.com/office/powerpoint/2010/main" val="2553961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DD442-40DF-46C7-BCA0-2B32951BD564}" type="datetimeFigureOut">
              <a:rPr lang="en-US" smtClean="0"/>
              <a:t>5/26/2014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82703-6B87-4E7E-9A73-A1D9D6BA1CB4}" type="slidenum">
              <a:rPr lang="en-US" smtClean="0"/>
              <a:t>‹#›</a:t>
            </a:fld>
            <a:endParaRPr lang="en-US" dirty="0"/>
          </a:p>
        </p:txBody>
      </p:sp>
    </p:spTree>
    <p:extLst>
      <p:ext uri="{BB962C8B-B14F-4D97-AF65-F5344CB8AC3E}">
        <p14:creationId xmlns:p14="http://schemas.microsoft.com/office/powerpoint/2010/main" val="3663907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marketwatch.com/story/internet-drug-scams-can-make-you-sick-2011-03-09" TargetMode="External"/><Relationship Id="rId3" Type="http://schemas.openxmlformats.org/officeDocument/2006/relationships/hyperlink" Target="http://www.fraud.org/learn/counterfeit-drugs" TargetMode="External"/><Relationship Id="rId7" Type="http://schemas.openxmlformats.org/officeDocument/2006/relationships/hyperlink" Target="http://fetchrx.com/blog/5-online-pharmacy-myths/" TargetMode="External"/><Relationship Id="rId2" Type="http://schemas.openxmlformats.org/officeDocument/2006/relationships/hyperlink" Target="http://www.fda.gov/Drugs/DrugSafety/ucm172935.htm" TargetMode="External"/><Relationship Id="rId1" Type="http://schemas.openxmlformats.org/officeDocument/2006/relationships/slideLayout" Target="../slideLayouts/slideLayout2.xml"/><Relationship Id="rId6" Type="http://schemas.openxmlformats.org/officeDocument/2006/relationships/hyperlink" Target="http://www.skh.com/supermarket/pharmacy/" TargetMode="External"/><Relationship Id="rId11" Type="http://schemas.openxmlformats.org/officeDocument/2006/relationships/hyperlink" Target="http://www.who.int/mediacentre/factsheets/fs275/en/" TargetMode="External"/><Relationship Id="rId5" Type="http://schemas.openxmlformats.org/officeDocument/2006/relationships/hyperlink" Target="http://industrialodorcontrol.blogspot.com/2011_12_01_archive.html" TargetMode="External"/><Relationship Id="rId10" Type="http://schemas.openxmlformats.org/officeDocument/2006/relationships/hyperlink" Target="http://www.fraud.org/learn/counterfeit-drugs/fake-drugs-faq" TargetMode="External"/><Relationship Id="rId4" Type="http://schemas.openxmlformats.org/officeDocument/2006/relationships/hyperlink" Target="http://www.wsoctv.com/news/news/scammers-hope-cash-fake-prescription-drugs/nPYnL/" TargetMode="External"/><Relationship Id="rId9" Type="http://schemas.openxmlformats.org/officeDocument/2006/relationships/hyperlink" Target="http://www.topnews.i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i="1" u="sng" dirty="0" smtClean="0">
                <a:latin typeface="Adobe Garamond Pro" pitchFamily="18" charset="0"/>
              </a:rPr>
              <a:t>Counterfeit Drugs</a:t>
            </a:r>
            <a:endParaRPr lang="en-US" sz="8000" i="1" u="sng" dirty="0">
              <a:latin typeface="Adobe Garamond Pro" pitchFamily="18" charset="0"/>
            </a:endParaRPr>
          </a:p>
        </p:txBody>
      </p:sp>
      <p:sp>
        <p:nvSpPr>
          <p:cNvPr id="3" name="Subtitle 2"/>
          <p:cNvSpPr>
            <a:spLocks noGrp="1"/>
          </p:cNvSpPr>
          <p:nvPr>
            <p:ph type="subTitle" idx="1"/>
          </p:nvPr>
        </p:nvSpPr>
        <p:spPr/>
        <p:txBody>
          <a:bodyPr/>
          <a:lstStyle/>
          <a:p>
            <a:r>
              <a:rPr lang="en-US" dirty="0" smtClean="0">
                <a:solidFill>
                  <a:schemeClr val="tx1"/>
                </a:solidFill>
                <a:latin typeface="Adobe Garamond Pro" pitchFamily="18" charset="0"/>
              </a:rPr>
              <a:t>By: Amanda Benson</a:t>
            </a:r>
            <a:endParaRPr lang="en-US" dirty="0">
              <a:solidFill>
                <a:schemeClr val="tx1"/>
              </a:solidFill>
              <a:latin typeface="Adobe Garamond Pro" pitchFamily="18"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95233">
            <a:off x="431188" y="4675323"/>
            <a:ext cx="2520122" cy="1686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52400"/>
            <a:ext cx="2133600" cy="224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6621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hlinkClick r:id="rId2"/>
              </a:rPr>
              <a:t>http://www.fda.gov/Drugs/DrugSafety/ucm172935.htm</a:t>
            </a:r>
            <a:endParaRPr lang="en-US" dirty="0" smtClean="0"/>
          </a:p>
          <a:p>
            <a:pPr marL="0" indent="0">
              <a:buNone/>
            </a:pPr>
            <a:r>
              <a:rPr lang="en-US" dirty="0" smtClean="0">
                <a:hlinkClick r:id="rId3"/>
              </a:rPr>
              <a:t>http://www.fraud.org/learn/counterfeit-drugs</a:t>
            </a:r>
            <a:endParaRPr lang="en-US" dirty="0" smtClean="0"/>
          </a:p>
          <a:p>
            <a:pPr marL="0" indent="0">
              <a:buNone/>
            </a:pPr>
            <a:r>
              <a:rPr lang="en-US" dirty="0" smtClean="0">
                <a:hlinkClick r:id="rId4"/>
              </a:rPr>
              <a:t>http://www.wsoctv.com/news/news/scammers-hope-cash-fake-prescription-drugs/nPYnL/</a:t>
            </a:r>
            <a:r>
              <a:rPr lang="en-US" dirty="0"/>
              <a:t/>
            </a:r>
            <a:br>
              <a:rPr lang="en-US" dirty="0"/>
            </a:br>
            <a:r>
              <a:rPr lang="en-US" dirty="0">
                <a:hlinkClick r:id="rId5"/>
              </a:rPr>
              <a:t>http://</a:t>
            </a:r>
            <a:r>
              <a:rPr lang="en-US" dirty="0" smtClean="0">
                <a:hlinkClick r:id="rId5"/>
              </a:rPr>
              <a:t>industrialodorcontrol.blogspot.com/2011_12_01_archive.html</a:t>
            </a:r>
            <a:endParaRPr lang="en-US" dirty="0" smtClean="0"/>
          </a:p>
          <a:p>
            <a:pPr marL="0" indent="0">
              <a:buNone/>
            </a:pPr>
            <a:r>
              <a:rPr lang="en-US" dirty="0">
                <a:hlinkClick r:id="rId6"/>
              </a:rPr>
              <a:t>http://www.skh.com/supermarket/pharmacy</a:t>
            </a:r>
            <a:r>
              <a:rPr lang="en-US" dirty="0" smtClean="0">
                <a:hlinkClick r:id="rId6"/>
              </a:rPr>
              <a:t>/</a:t>
            </a:r>
            <a:endParaRPr lang="en-US" dirty="0" smtClean="0"/>
          </a:p>
          <a:p>
            <a:pPr marL="0" indent="0">
              <a:buNone/>
            </a:pPr>
            <a:r>
              <a:rPr lang="en-US" dirty="0">
                <a:hlinkClick r:id="rId7"/>
              </a:rPr>
              <a:t>http://fetchrx.com/blog/5-online-pharmacy-myths</a:t>
            </a:r>
            <a:r>
              <a:rPr lang="en-US" dirty="0" smtClean="0">
                <a:hlinkClick r:id="rId7"/>
              </a:rPr>
              <a:t>/</a:t>
            </a:r>
            <a:endParaRPr lang="en-US" dirty="0" smtClean="0"/>
          </a:p>
          <a:p>
            <a:pPr marL="0" indent="0">
              <a:buNone/>
            </a:pPr>
            <a:r>
              <a:rPr lang="en-US" dirty="0">
                <a:hlinkClick r:id="rId8"/>
              </a:rPr>
              <a:t>http://</a:t>
            </a:r>
            <a:r>
              <a:rPr lang="en-US" dirty="0" smtClean="0">
                <a:hlinkClick r:id="rId8"/>
              </a:rPr>
              <a:t>www.marketwatch.com/story/internet-drug-scams-can-make-you-sick-2011-03-09</a:t>
            </a:r>
            <a:endParaRPr lang="en-US" dirty="0" smtClean="0"/>
          </a:p>
          <a:p>
            <a:pPr marL="0" indent="0">
              <a:buNone/>
            </a:pPr>
            <a:r>
              <a:rPr lang="en-US" dirty="0" smtClean="0">
                <a:hlinkClick r:id="rId9"/>
              </a:rPr>
              <a:t>www.topnews.in</a:t>
            </a:r>
            <a:endParaRPr lang="en-US" dirty="0" smtClean="0"/>
          </a:p>
          <a:p>
            <a:pPr marL="0" indent="0">
              <a:buNone/>
            </a:pPr>
            <a:r>
              <a:rPr lang="en-US" dirty="0">
                <a:hlinkClick r:id="rId10"/>
              </a:rPr>
              <a:t>http://</a:t>
            </a:r>
            <a:r>
              <a:rPr lang="en-US" dirty="0" smtClean="0">
                <a:hlinkClick r:id="rId10"/>
              </a:rPr>
              <a:t>www.fraud.org/learn/counterfeit-drugs/fake-drugs-faq</a:t>
            </a:r>
            <a:endParaRPr lang="en-US" dirty="0" smtClean="0"/>
          </a:p>
          <a:p>
            <a:pPr marL="0" indent="0">
              <a:buNone/>
            </a:pPr>
            <a:r>
              <a:rPr lang="en-US" dirty="0">
                <a:hlinkClick r:id="rId11"/>
              </a:rPr>
              <a:t>http://www.who.int/mediacentre/factsheets/fs275/en</a:t>
            </a:r>
            <a:r>
              <a:rPr lang="en-US" dirty="0" smtClean="0">
                <a:hlinkClick r:id="rId11"/>
              </a:rPr>
              <a:t>/</a:t>
            </a: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
            </a:r>
            <a:br>
              <a:rPr lang="en-US" dirty="0" smtClean="0"/>
            </a:br>
            <a:endParaRPr lang="en-US" dirty="0" smtClean="0"/>
          </a:p>
          <a:p>
            <a:endParaRPr lang="en-US" dirty="0"/>
          </a:p>
        </p:txBody>
      </p:sp>
    </p:spTree>
    <p:extLst>
      <p:ext uri="{BB962C8B-B14F-4D97-AF65-F5344CB8AC3E}">
        <p14:creationId xmlns:p14="http://schemas.microsoft.com/office/powerpoint/2010/main" val="1644178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latin typeface="Adobe Garamond Pro" pitchFamily="18" charset="0"/>
              </a:rPr>
              <a:t>Explanation</a:t>
            </a:r>
            <a:endParaRPr lang="en-US" i="1" u="sng" dirty="0">
              <a:latin typeface="Adobe Garamond Pro" pitchFamily="18" charset="0"/>
            </a:endParaRPr>
          </a:p>
        </p:txBody>
      </p:sp>
      <p:sp>
        <p:nvSpPr>
          <p:cNvPr id="3" name="Content Placeholder 2"/>
          <p:cNvSpPr>
            <a:spLocks noGrp="1"/>
          </p:cNvSpPr>
          <p:nvPr>
            <p:ph idx="1"/>
          </p:nvPr>
        </p:nvSpPr>
        <p:spPr/>
        <p:txBody>
          <a:bodyPr>
            <a:normAutofit/>
          </a:bodyPr>
          <a:lstStyle/>
          <a:p>
            <a:pPr marL="0" indent="0" algn="ctr">
              <a:buNone/>
            </a:pPr>
            <a:r>
              <a:rPr lang="en-US" dirty="0" smtClean="0">
                <a:latin typeface="Adobe Garamond Pro" pitchFamily="18" charset="0"/>
              </a:rPr>
              <a:t>Counterfeit Drugs are when money is used to by ineffective drugs or ones that can severely harm someone. Counterfeit drugs are fake and are made using incorrect or harmful ingredients. These medicines are then packaged and labeled to look like real brand-name and generic drugs. </a:t>
            </a:r>
            <a:endParaRPr lang="en-US" dirty="0">
              <a:latin typeface="Adobe Garamond Pro"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1" y="4724400"/>
            <a:ext cx="3048000" cy="2033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683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81600"/>
            <a:ext cx="8229600" cy="1143000"/>
          </a:xfrm>
        </p:spPr>
        <p:txBody>
          <a:bodyPr>
            <a:normAutofit fontScale="90000"/>
          </a:bodyPr>
          <a:lstStyle/>
          <a:p>
            <a:r>
              <a:rPr lang="en-US" dirty="0" smtClean="0">
                <a:latin typeface="Adobe Garamond Pro" pitchFamily="18" charset="0"/>
              </a:rPr>
              <a:t>These drugs look very similar at first glance. Looking closely they are counterfeit </a:t>
            </a:r>
            <a:r>
              <a:rPr lang="en-US" dirty="0">
                <a:latin typeface="Adobe Garamond Pro" pitchFamily="18" charset="0"/>
              </a:rPr>
              <a:t>d</a:t>
            </a:r>
            <a:r>
              <a:rPr lang="en-US" dirty="0" smtClean="0">
                <a:latin typeface="Adobe Garamond Pro" pitchFamily="18" charset="0"/>
              </a:rPr>
              <a:t>rugs.</a:t>
            </a:r>
            <a:endParaRPr lang="en-US" dirty="0">
              <a:latin typeface="Adobe Garamond Pro" pitchFamily="18"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28800" y="381000"/>
            <a:ext cx="5365438" cy="424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0015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75457">
            <a:off x="-2802205" y="713238"/>
            <a:ext cx="8229600" cy="1143000"/>
          </a:xfrm>
        </p:spPr>
        <p:txBody>
          <a:bodyPr>
            <a:normAutofit/>
          </a:bodyPr>
          <a:lstStyle/>
          <a:p>
            <a:r>
              <a:rPr lang="en-US" i="1" u="sng" dirty="0" smtClean="0">
                <a:latin typeface="Adobe Garamond Pro" pitchFamily="18" charset="0"/>
              </a:rPr>
              <a:t>Example:</a:t>
            </a:r>
            <a:endParaRPr lang="en-US" i="1" u="sng" dirty="0">
              <a:latin typeface="Adobe Garamond Pro" pitchFamily="18" charset="0"/>
            </a:endParaRPr>
          </a:p>
        </p:txBody>
      </p:sp>
      <p:sp>
        <p:nvSpPr>
          <p:cNvPr id="3" name="Content Placeholder 2"/>
          <p:cNvSpPr>
            <a:spLocks noGrp="1"/>
          </p:cNvSpPr>
          <p:nvPr>
            <p:ph idx="1"/>
          </p:nvPr>
        </p:nvSpPr>
        <p:spPr>
          <a:xfrm>
            <a:off x="1371600" y="2133600"/>
            <a:ext cx="7315200" cy="3992563"/>
          </a:xfrm>
        </p:spPr>
        <p:txBody>
          <a:bodyPr>
            <a:normAutofit/>
          </a:bodyPr>
          <a:lstStyle/>
          <a:p>
            <a:pPr marL="0" indent="0">
              <a:buNone/>
            </a:pPr>
            <a:r>
              <a:rPr lang="en-US" dirty="0" smtClean="0">
                <a:latin typeface="Adobe Garamond Pro" pitchFamily="18" charset="0"/>
              </a:rPr>
              <a:t>After many years a man was able to gain access to sophisticated technologies. These technologies allow him to duplicate the labeling and prescription of drugs. He then took a harmful drug and put it in the original drugs place. He sold it to a lady making her believe it was Serostim. </a:t>
            </a:r>
            <a:endParaRPr lang="en-US" dirty="0">
              <a:latin typeface="Adobe Garamond Pro"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3877" y="22782"/>
            <a:ext cx="2895600" cy="184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5508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i="1" u="sng" dirty="0" smtClean="0">
                <a:latin typeface="Adobe Garamond Pro" pitchFamily="18" charset="0"/>
                <a:cs typeface="Adobe Arabic" pitchFamily="18" charset="-78"/>
              </a:rPr>
              <a:t>Examples Of Current Scams</a:t>
            </a:r>
            <a:endParaRPr lang="en-US" i="1" u="sng" dirty="0">
              <a:latin typeface="Adobe Garamond Pro" pitchFamily="18" charset="0"/>
              <a:cs typeface="Adobe Arabic" pitchFamily="18" charset="-78"/>
            </a:endParaRPr>
          </a:p>
        </p:txBody>
      </p:sp>
      <p:sp>
        <p:nvSpPr>
          <p:cNvPr id="3" name="Content Placeholder 2"/>
          <p:cNvSpPr>
            <a:spLocks noGrp="1"/>
          </p:cNvSpPr>
          <p:nvPr>
            <p:ph idx="1"/>
          </p:nvPr>
        </p:nvSpPr>
        <p:spPr>
          <a:xfrm>
            <a:off x="533400" y="1524000"/>
            <a:ext cx="8229600" cy="4525963"/>
          </a:xfrm>
        </p:spPr>
        <p:txBody>
          <a:bodyPr>
            <a:normAutofit fontScale="92500" lnSpcReduction="10000"/>
          </a:bodyPr>
          <a:lstStyle/>
          <a:p>
            <a:pPr marL="0" indent="0">
              <a:buNone/>
            </a:pPr>
            <a:r>
              <a:rPr lang="en-US" sz="4000" dirty="0">
                <a:latin typeface="Adobe Garamond Pro" pitchFamily="18" charset="0"/>
                <a:cs typeface="Adobe Arabic" pitchFamily="18" charset="-78"/>
              </a:rPr>
              <a:t>FDA investigators </a:t>
            </a:r>
            <a:r>
              <a:rPr lang="en-US" sz="4000" dirty="0" smtClean="0">
                <a:latin typeface="Adobe Garamond Pro" pitchFamily="18" charset="0"/>
                <a:cs typeface="Adobe Arabic" pitchFamily="18" charset="-78"/>
              </a:rPr>
              <a:t>found a fake Internet </a:t>
            </a:r>
            <a:r>
              <a:rPr lang="en-US" sz="4000" dirty="0">
                <a:latin typeface="Adobe Garamond Pro" pitchFamily="18" charset="0"/>
                <a:cs typeface="Adobe Arabic" pitchFamily="18" charset="-78"/>
              </a:rPr>
              <a:t>pharmacy advertising it could sell </a:t>
            </a:r>
            <a:r>
              <a:rPr lang="en-US" sz="4000" dirty="0" smtClean="0">
                <a:latin typeface="Adobe Garamond Pro" pitchFamily="18" charset="0"/>
                <a:cs typeface="Adobe Arabic" pitchFamily="18" charset="-78"/>
              </a:rPr>
              <a:t>the flu medication called </a:t>
            </a:r>
            <a:r>
              <a:rPr lang="en-US" sz="4000" dirty="0">
                <a:latin typeface="Adobe Garamond Pro" pitchFamily="18" charset="0"/>
                <a:cs typeface="Adobe Arabic" pitchFamily="18" charset="-78"/>
              </a:rPr>
              <a:t>Tamiflu without a prescription. </a:t>
            </a:r>
            <a:r>
              <a:rPr lang="en-US" sz="4000" dirty="0" smtClean="0">
                <a:latin typeface="Adobe Garamond Pro" pitchFamily="18" charset="0"/>
                <a:cs typeface="Adobe Arabic" pitchFamily="18" charset="-78"/>
              </a:rPr>
              <a:t>Studies show that the product shipped </a:t>
            </a:r>
            <a:r>
              <a:rPr lang="en-US" sz="4000" dirty="0">
                <a:latin typeface="Adobe Garamond Pro" pitchFamily="18" charset="0"/>
                <a:cs typeface="Adobe Arabic" pitchFamily="18" charset="-78"/>
              </a:rPr>
              <a:t>product </a:t>
            </a:r>
            <a:r>
              <a:rPr lang="en-US" sz="4000" dirty="0" smtClean="0">
                <a:latin typeface="Adobe Garamond Pro" pitchFamily="18" charset="0"/>
                <a:cs typeface="Adobe Arabic" pitchFamily="18" charset="-78"/>
              </a:rPr>
              <a:t>wasn’t Tamiflu. It was a cheaper penicillin-like </a:t>
            </a:r>
            <a:r>
              <a:rPr lang="en-US" sz="4000" dirty="0">
                <a:latin typeface="Adobe Garamond Pro" pitchFamily="18" charset="0"/>
                <a:cs typeface="Adobe Arabic" pitchFamily="18" charset="-78"/>
              </a:rPr>
              <a:t>product that could’ve </a:t>
            </a:r>
            <a:r>
              <a:rPr lang="en-US" sz="4000" dirty="0" smtClean="0">
                <a:latin typeface="Adobe Garamond Pro" pitchFamily="18" charset="0"/>
                <a:cs typeface="Adobe Arabic" pitchFamily="18" charset="-78"/>
              </a:rPr>
              <a:t>caused a harmful reaction  leading to death, in </a:t>
            </a:r>
            <a:r>
              <a:rPr lang="en-US" sz="4000" dirty="0">
                <a:latin typeface="Adobe Garamond Pro" pitchFamily="18" charset="0"/>
                <a:cs typeface="Adobe Arabic" pitchFamily="18" charset="-78"/>
              </a:rPr>
              <a:t>anyone allergic to penicillin.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6364" y="5105400"/>
            <a:ext cx="1828800" cy="1562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8946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004703">
            <a:off x="-344069" y="624236"/>
            <a:ext cx="8229600" cy="1143000"/>
          </a:xfrm>
        </p:spPr>
        <p:txBody>
          <a:bodyPr>
            <a:normAutofit fontScale="90000"/>
          </a:bodyPr>
          <a:lstStyle/>
          <a:p>
            <a:r>
              <a:rPr lang="en-US" i="1" u="sng" dirty="0" smtClean="0">
                <a:latin typeface="Adobe Garamond Pro" pitchFamily="18" charset="0"/>
              </a:rPr>
              <a:t>Scammers trying to sell fake drugs to pharmacies</a:t>
            </a:r>
            <a:endParaRPr lang="en-US" i="1" u="sng" dirty="0">
              <a:latin typeface="Adobe Garamond Pro" pitchFamily="18" charset="0"/>
            </a:endParaRPr>
          </a:p>
        </p:txBody>
      </p:sp>
      <p:sp>
        <p:nvSpPr>
          <p:cNvPr id="3" name="Content Placeholder 2"/>
          <p:cNvSpPr>
            <a:spLocks noGrp="1"/>
          </p:cNvSpPr>
          <p:nvPr>
            <p:ph idx="1"/>
          </p:nvPr>
        </p:nvSpPr>
        <p:spPr>
          <a:xfrm>
            <a:off x="2895600" y="2133600"/>
            <a:ext cx="5715000" cy="4373563"/>
          </a:xfrm>
        </p:spPr>
        <p:txBody>
          <a:bodyPr/>
          <a:lstStyle/>
          <a:p>
            <a:pPr marL="0" indent="0" algn="ctr">
              <a:buNone/>
            </a:pPr>
            <a:r>
              <a:rPr lang="en-US" dirty="0" smtClean="0">
                <a:latin typeface="Adobe Garamond Pro" pitchFamily="18" charset="0"/>
              </a:rPr>
              <a:t>Several local pharmacies in the region said they are being targeted by scammers who are trying to sell fake prescription drugs. Josh Rimany  the owner, said companies pretending to be new drug wholesalers contact him on a daily basis. </a:t>
            </a:r>
            <a:endParaRPr lang="en-US" dirty="0">
              <a:latin typeface="Adobe Garamond Pro"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770588"/>
            <a:ext cx="2082538" cy="1387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2148655"/>
            <a:ext cx="2537460" cy="3383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8680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latin typeface="Adobe Garamond Pro" pitchFamily="18" charset="0"/>
              </a:rPr>
              <a:t>Tips For Avoiding Fraud</a:t>
            </a:r>
            <a:endParaRPr lang="en-US" i="1" u="sng" dirty="0">
              <a:latin typeface="Adobe Garamond Pro" pitchFamily="18" charset="0"/>
            </a:endParaRPr>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latin typeface="Adobe Garamond Pro" pitchFamily="18" charset="0"/>
              </a:rPr>
              <a:t>~</a:t>
            </a:r>
            <a:r>
              <a:rPr lang="en-US" sz="5100" dirty="0" smtClean="0">
                <a:latin typeface="Adobe Garamond Pro" pitchFamily="18" charset="0"/>
              </a:rPr>
              <a:t>Know your medications: size, shape, color, taste, and side effects. </a:t>
            </a:r>
          </a:p>
          <a:p>
            <a:pPr marL="0" indent="0">
              <a:buNone/>
            </a:pPr>
            <a:r>
              <a:rPr lang="en-US" sz="5100" dirty="0" smtClean="0">
                <a:latin typeface="Adobe Garamond Pro" pitchFamily="18" charset="0"/>
              </a:rPr>
              <a:t>~Pay attention to packaging: If you notice changes, or it is unsealed do not use.</a:t>
            </a:r>
          </a:p>
          <a:p>
            <a:pPr marL="0" indent="0">
              <a:buNone/>
            </a:pPr>
            <a:r>
              <a:rPr lang="en-US" sz="5100" dirty="0" smtClean="0">
                <a:latin typeface="Adobe Garamond Pro" pitchFamily="18" charset="0"/>
              </a:rPr>
              <a:t>~Only buy prescription medications from a safe Source.</a:t>
            </a:r>
          </a:p>
          <a:p>
            <a:pPr marL="0" indent="0">
              <a:buNone/>
            </a:pPr>
            <a:r>
              <a:rPr lang="en-US" sz="5100" dirty="0" smtClean="0">
                <a:latin typeface="Adobe Garamond Pro" pitchFamily="18" charset="0"/>
              </a:rPr>
              <a:t>~When you buy medications online, make sure the seller is licensed.</a:t>
            </a:r>
          </a:p>
          <a:p>
            <a:pPr marL="0" indent="0">
              <a:buNone/>
            </a:pPr>
            <a:r>
              <a:rPr lang="en-US" sz="5100" dirty="0" smtClean="0">
                <a:latin typeface="Adobe Garamond Pro" pitchFamily="18" charset="0"/>
              </a:rPr>
              <a:t>~Don’t buy drugs off the street.</a:t>
            </a:r>
          </a:p>
          <a:p>
            <a:pPr marL="0" indent="0" algn="ctr">
              <a:buNone/>
            </a:pPr>
            <a:r>
              <a:rPr lang="en-US" sz="13700" dirty="0" smtClean="0">
                <a:solidFill>
                  <a:schemeClr val="accent5">
                    <a:lumMod val="50000"/>
                  </a:schemeClr>
                </a:solidFill>
                <a:latin typeface="Adobe Garamond Pro" pitchFamily="18" charset="0"/>
                <a:sym typeface="Wingdings" pitchFamily="2" charset="2"/>
              </a:rPr>
              <a:t></a:t>
            </a:r>
            <a:r>
              <a:rPr lang="en-US" sz="13700" dirty="0" smtClean="0">
                <a:latin typeface="Adobe Garamond Pro" pitchFamily="18" charset="0"/>
                <a:sym typeface="Wingdings" pitchFamily="2" charset="2"/>
              </a:rPr>
              <a:t> </a:t>
            </a:r>
            <a:endParaRPr lang="en-US" sz="13700" dirty="0" smtClean="0">
              <a:latin typeface="Adobe Garamond Pro" pitchFamily="18" charset="0"/>
            </a:endParaRPr>
          </a:p>
        </p:txBody>
      </p:sp>
    </p:spTree>
    <p:extLst>
      <p:ext uri="{BB962C8B-B14F-4D97-AF65-F5344CB8AC3E}">
        <p14:creationId xmlns:p14="http://schemas.microsoft.com/office/powerpoint/2010/main" val="245434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latin typeface="Adobe Garamond Pro" pitchFamily="18" charset="0"/>
              </a:rPr>
              <a:t>Relevant Statistics</a:t>
            </a:r>
            <a:endParaRPr lang="en-US" i="1" u="sng" dirty="0">
              <a:latin typeface="Adobe Garamond Pro" pitchFamily="18" charset="0"/>
            </a:endParaRPr>
          </a:p>
        </p:txBody>
      </p:sp>
      <p:sp>
        <p:nvSpPr>
          <p:cNvPr id="3" name="Content Placeholder 2"/>
          <p:cNvSpPr>
            <a:spLocks noGrp="1"/>
          </p:cNvSpPr>
          <p:nvPr>
            <p:ph idx="1"/>
          </p:nvPr>
        </p:nvSpPr>
        <p:spPr/>
        <p:txBody>
          <a:bodyPr>
            <a:normAutofit/>
          </a:bodyPr>
          <a:lstStyle/>
          <a:p>
            <a:pPr marL="0" indent="0">
              <a:buNone/>
            </a:pPr>
            <a:r>
              <a:rPr lang="en-US" sz="2400" dirty="0" smtClean="0">
                <a:latin typeface="Adobe Garamond Pro" pitchFamily="18" charset="0"/>
              </a:rPr>
              <a:t>~Between January </a:t>
            </a:r>
            <a:r>
              <a:rPr lang="en-US" sz="2400" dirty="0">
                <a:latin typeface="Adobe Garamond Pro" pitchFamily="18" charset="0"/>
              </a:rPr>
              <a:t>1999 and October </a:t>
            </a:r>
            <a:r>
              <a:rPr lang="en-US" sz="2400" dirty="0" smtClean="0">
                <a:latin typeface="Adobe Garamond Pro" pitchFamily="18" charset="0"/>
              </a:rPr>
              <a:t>2000, </a:t>
            </a:r>
            <a:r>
              <a:rPr lang="en-US" sz="2400" dirty="0">
                <a:latin typeface="Adobe Garamond Pro" pitchFamily="18" charset="0"/>
              </a:rPr>
              <a:t>46 </a:t>
            </a:r>
            <a:r>
              <a:rPr lang="en-US" sz="2400" dirty="0" smtClean="0">
                <a:latin typeface="Adobe Garamond Pro" pitchFamily="18" charset="0"/>
              </a:rPr>
              <a:t>reports show  drugs </a:t>
            </a:r>
            <a:r>
              <a:rPr lang="en-US" sz="2400" dirty="0">
                <a:latin typeface="Adobe Garamond Pro" pitchFamily="18" charset="0"/>
              </a:rPr>
              <a:t>were received </a:t>
            </a:r>
            <a:r>
              <a:rPr lang="en-US" sz="2400" dirty="0" smtClean="0">
                <a:latin typeface="Adobe Garamond Pro" pitchFamily="18" charset="0"/>
              </a:rPr>
              <a:t>from </a:t>
            </a:r>
            <a:r>
              <a:rPr lang="en-US" sz="2400" dirty="0">
                <a:latin typeface="Adobe Garamond Pro" pitchFamily="18" charset="0"/>
              </a:rPr>
              <a:t>20 </a:t>
            </a:r>
            <a:r>
              <a:rPr lang="en-US" sz="2400" dirty="0" smtClean="0">
                <a:latin typeface="Adobe Garamond Pro" pitchFamily="18" charset="0"/>
              </a:rPr>
              <a:t>different countries</a:t>
            </a:r>
            <a:r>
              <a:rPr lang="en-US" sz="2400" dirty="0">
                <a:latin typeface="Adobe Garamond Pro" pitchFamily="18" charset="0"/>
              </a:rPr>
              <a:t>. </a:t>
            </a:r>
            <a:r>
              <a:rPr lang="en-US" sz="2400" dirty="0" smtClean="0">
                <a:latin typeface="Adobe Garamond Pro" pitchFamily="18" charset="0"/>
              </a:rPr>
              <a:t>60</a:t>
            </a:r>
            <a:r>
              <a:rPr lang="en-US" sz="2400" dirty="0">
                <a:latin typeface="Adobe Garamond Pro" pitchFamily="18" charset="0"/>
              </a:rPr>
              <a:t>% of these reports came from developing </a:t>
            </a:r>
            <a:r>
              <a:rPr lang="en-US" sz="2400" dirty="0" smtClean="0">
                <a:latin typeface="Adobe Garamond Pro" pitchFamily="18" charset="0"/>
              </a:rPr>
              <a:t>countries. </a:t>
            </a:r>
          </a:p>
          <a:p>
            <a:pPr marL="0" indent="0">
              <a:buNone/>
            </a:pPr>
            <a:r>
              <a:rPr lang="en-US" sz="2400" dirty="0">
                <a:latin typeface="Adobe Garamond Pro" pitchFamily="18" charset="0"/>
              </a:rPr>
              <a:t>~In over 50% of cases, medicines </a:t>
            </a:r>
            <a:r>
              <a:rPr lang="en-US" sz="2400" dirty="0" smtClean="0">
                <a:latin typeface="Adobe Garamond Pro" pitchFamily="18" charset="0"/>
              </a:rPr>
              <a:t> are purchased online from </a:t>
            </a:r>
            <a:r>
              <a:rPr lang="en-US" sz="2400" dirty="0">
                <a:latin typeface="Adobe Garamond Pro" pitchFamily="18" charset="0"/>
              </a:rPr>
              <a:t>illegal </a:t>
            </a:r>
            <a:r>
              <a:rPr lang="en-US" sz="2400" dirty="0" smtClean="0">
                <a:latin typeface="Adobe Garamond Pro" pitchFamily="18" charset="0"/>
              </a:rPr>
              <a:t>sites. </a:t>
            </a:r>
          </a:p>
          <a:p>
            <a:pPr marL="0" indent="0">
              <a:buNone/>
            </a:pPr>
            <a:r>
              <a:rPr lang="en-US" sz="2400" dirty="0" smtClean="0">
                <a:latin typeface="Adobe Garamond Pro" pitchFamily="18" charset="0"/>
              </a:rPr>
              <a:t>~ Counterfeit drugs include </a:t>
            </a:r>
            <a:r>
              <a:rPr lang="en-US" sz="2400" dirty="0">
                <a:latin typeface="Adobe Garamond Pro" pitchFamily="18" charset="0"/>
              </a:rPr>
              <a:t>products with the correct </a:t>
            </a:r>
            <a:r>
              <a:rPr lang="en-US" sz="2400" dirty="0" smtClean="0">
                <a:latin typeface="Adobe Garamond Pro" pitchFamily="18" charset="0"/>
              </a:rPr>
              <a:t>or wrong ingredients, </a:t>
            </a:r>
            <a:r>
              <a:rPr lang="en-US" sz="2400" dirty="0">
                <a:latin typeface="Adobe Garamond Pro" pitchFamily="18" charset="0"/>
              </a:rPr>
              <a:t>without active ingredients, with </a:t>
            </a:r>
            <a:r>
              <a:rPr lang="en-US" sz="2400" dirty="0" smtClean="0">
                <a:latin typeface="Adobe Garamond Pro" pitchFamily="18" charset="0"/>
              </a:rPr>
              <a:t>not enough or </a:t>
            </a:r>
            <a:r>
              <a:rPr lang="en-US" sz="2400" dirty="0">
                <a:latin typeface="Adobe Garamond Pro" pitchFamily="18" charset="0"/>
              </a:rPr>
              <a:t>too </a:t>
            </a:r>
            <a:r>
              <a:rPr lang="en-US" sz="2400" dirty="0" smtClean="0">
                <a:latin typeface="Adobe Garamond Pro" pitchFamily="18" charset="0"/>
              </a:rPr>
              <a:t>much ingredient</a:t>
            </a:r>
            <a:r>
              <a:rPr lang="en-US" sz="2400" dirty="0">
                <a:latin typeface="Adobe Garamond Pro" pitchFamily="18" charset="0"/>
              </a:rPr>
              <a:t>, or with fake packaging.</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8117" y="4625110"/>
            <a:ext cx="2858125" cy="216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65" y="4876800"/>
            <a:ext cx="3581400" cy="183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5990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latin typeface="Adobe Garamond Pro" pitchFamily="18" charset="0"/>
              </a:rPr>
              <a:t>Frequently </a:t>
            </a:r>
            <a:r>
              <a:rPr lang="en-US" i="1" u="sng" dirty="0">
                <a:latin typeface="Adobe Garamond Pro" pitchFamily="18" charset="0"/>
              </a:rPr>
              <a:t>A</a:t>
            </a:r>
            <a:r>
              <a:rPr lang="en-US" i="1" u="sng" dirty="0" smtClean="0">
                <a:latin typeface="Adobe Garamond Pro" pitchFamily="18" charset="0"/>
              </a:rPr>
              <a:t>sked Questions</a:t>
            </a:r>
            <a:endParaRPr lang="en-US" i="1" u="sng" dirty="0">
              <a:latin typeface="Adobe Garamond Pro"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i="1" dirty="0" smtClean="0">
                <a:latin typeface="Adobe Garamond Pro" pitchFamily="18" charset="0"/>
              </a:rPr>
              <a:t>~Are </a:t>
            </a:r>
            <a:r>
              <a:rPr lang="en-US" i="1" dirty="0">
                <a:latin typeface="Adobe Garamond Pro" pitchFamily="18" charset="0"/>
              </a:rPr>
              <a:t>counterfeit drugs really dangerous</a:t>
            </a:r>
            <a:r>
              <a:rPr lang="en-US" i="1" dirty="0" smtClean="0">
                <a:latin typeface="Adobe Garamond Pro" pitchFamily="18" charset="0"/>
              </a:rPr>
              <a:t>?</a:t>
            </a:r>
          </a:p>
          <a:p>
            <a:pPr marL="0" indent="0" algn="ctr">
              <a:buNone/>
            </a:pPr>
            <a:r>
              <a:rPr lang="en-US" sz="2400" dirty="0" smtClean="0">
                <a:latin typeface="Adobe Garamond Pro" pitchFamily="18" charset="0"/>
              </a:rPr>
              <a:t>	</a:t>
            </a:r>
          </a:p>
          <a:p>
            <a:pPr marL="0" indent="0" algn="ctr">
              <a:buNone/>
            </a:pPr>
            <a:r>
              <a:rPr lang="en-US" sz="2600" dirty="0" smtClean="0">
                <a:latin typeface="Adobe Garamond Pro" pitchFamily="18" charset="0"/>
              </a:rPr>
              <a:t>Yes they are. Taking counterfeit drugs can lead to serious </a:t>
            </a:r>
            <a:r>
              <a:rPr lang="en-US" sz="2600" dirty="0">
                <a:latin typeface="Adobe Garamond Pro" pitchFamily="18" charset="0"/>
              </a:rPr>
              <a:t>health </a:t>
            </a:r>
            <a:r>
              <a:rPr lang="en-US" sz="2600" dirty="0" smtClean="0">
                <a:latin typeface="Adobe Garamond Pro" pitchFamily="18" charset="0"/>
              </a:rPr>
              <a:t>problems. It is possible to experience side </a:t>
            </a:r>
            <a:r>
              <a:rPr lang="en-US" sz="2600" dirty="0">
                <a:latin typeface="Adobe Garamond Pro" pitchFamily="18" charset="0"/>
              </a:rPr>
              <a:t>effects or allergic </a:t>
            </a:r>
            <a:r>
              <a:rPr lang="en-US" sz="2600" dirty="0" smtClean="0">
                <a:latin typeface="Adobe Garamond Pro" pitchFamily="18" charset="0"/>
              </a:rPr>
              <a:t>reactions that you weren’t expecting. </a:t>
            </a:r>
          </a:p>
          <a:p>
            <a:pPr marL="0" indent="0">
              <a:buNone/>
            </a:pPr>
            <a:r>
              <a:rPr lang="en-US" dirty="0" smtClean="0">
                <a:latin typeface="Adobe Garamond Pro" pitchFamily="18" charset="0"/>
              </a:rPr>
              <a:t>~</a:t>
            </a:r>
            <a:r>
              <a:rPr lang="en-US" i="1" dirty="0" smtClean="0">
                <a:latin typeface="Adobe Garamond Pro" pitchFamily="18" charset="0"/>
              </a:rPr>
              <a:t>Are </a:t>
            </a:r>
            <a:r>
              <a:rPr lang="en-US" i="1" dirty="0">
                <a:latin typeface="Adobe Garamond Pro" pitchFamily="18" charset="0"/>
              </a:rPr>
              <a:t>counterfeit drugs a big problem in the United States</a:t>
            </a:r>
            <a:r>
              <a:rPr lang="en-US" i="1" dirty="0" smtClean="0">
                <a:latin typeface="Adobe Garamond Pro" pitchFamily="18" charset="0"/>
              </a:rPr>
              <a:t>?</a:t>
            </a:r>
          </a:p>
          <a:p>
            <a:pPr marL="0" indent="0" algn="ctr">
              <a:buNone/>
            </a:pPr>
            <a:r>
              <a:rPr lang="en-US" dirty="0">
                <a:latin typeface="Adobe Garamond Pro" pitchFamily="18" charset="0"/>
              </a:rPr>
              <a:t> </a:t>
            </a:r>
            <a:r>
              <a:rPr lang="en-US" dirty="0" smtClean="0">
                <a:latin typeface="Adobe Garamond Pro" pitchFamily="18" charset="0"/>
              </a:rPr>
              <a:t>	</a:t>
            </a:r>
            <a:r>
              <a:rPr lang="en-US" sz="2600" dirty="0" smtClean="0">
                <a:latin typeface="Adobe Garamond Pro" pitchFamily="18" charset="0"/>
              </a:rPr>
              <a:t>It is said that the drugs in the US are mostly safe but over the years the FDA had noticed and increase in counterfeit drugs. The counterfeiters' are becoming more smart and their methods are more sophisticated. </a:t>
            </a:r>
          </a:p>
        </p:txBody>
      </p:sp>
    </p:spTree>
    <p:extLst>
      <p:ext uri="{BB962C8B-B14F-4D97-AF65-F5344CB8AC3E}">
        <p14:creationId xmlns:p14="http://schemas.microsoft.com/office/powerpoint/2010/main" val="3925921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404</Words>
  <Application>Microsoft Office PowerPoint</Application>
  <PresentationFormat>On-screen Show (4:3)</PresentationFormat>
  <Paragraphs>43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Counterfeit Drugs</vt:lpstr>
      <vt:lpstr>Explanation</vt:lpstr>
      <vt:lpstr>These drugs look very similar at first glance. Looking closely they are counterfeit drugs.</vt:lpstr>
      <vt:lpstr>Example:</vt:lpstr>
      <vt:lpstr>Examples Of Current Scams</vt:lpstr>
      <vt:lpstr>Scammers trying to sell fake drugs to pharmacies</vt:lpstr>
      <vt:lpstr>Tips For Avoiding Fraud</vt:lpstr>
      <vt:lpstr>Relevant Statistics</vt:lpstr>
      <vt:lpstr>Frequently Asked Questions</vt:lpstr>
      <vt:lpstr>Citation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Counterfeit Drugs</dc:title>
  <dc:creator>Amanda Benson</dc:creator>
  <cp:lastModifiedBy>Linda Christensen</cp:lastModifiedBy>
  <cp:revision>9</cp:revision>
  <dcterms:created xsi:type="dcterms:W3CDTF">2014-05-19T15:56:25Z</dcterms:created>
  <dcterms:modified xsi:type="dcterms:W3CDTF">2014-05-27T00:11:30Z</dcterms:modified>
</cp:coreProperties>
</file>