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0" r:id="rId5"/>
    <p:sldId id="261" r:id="rId6"/>
    <p:sldId id="262" r:id="rId7"/>
    <p:sldId id="263" r:id="rId8"/>
    <p:sldId id="25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E3B3B0A1-5925-4DD8-B716-F41A16C45C2B}" type="datetimeFigureOut">
              <a:rPr lang="en-US" smtClean="0"/>
              <a:t>5/28/2014</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79DB312D-6803-4FC5-9D1E-CFD933C8706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B3B0A1-5925-4DD8-B716-F41A16C45C2B}"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B312D-6803-4FC5-9D1E-CFD933C8706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B3B0A1-5925-4DD8-B716-F41A16C45C2B}"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B312D-6803-4FC5-9D1E-CFD933C8706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E3B3B0A1-5925-4DD8-B716-F41A16C45C2B}" type="datetimeFigureOut">
              <a:rPr lang="en-US" smtClean="0"/>
              <a:t>5/28/2014</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79DB312D-6803-4FC5-9D1E-CFD933C8706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E3B3B0A1-5925-4DD8-B716-F41A16C45C2B}" type="datetimeFigureOut">
              <a:rPr lang="en-US" smtClean="0"/>
              <a:t>5/28/2014</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79DB312D-6803-4FC5-9D1E-CFD933C87060}"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E3B3B0A1-5925-4DD8-B716-F41A16C45C2B}" type="datetimeFigureOut">
              <a:rPr lang="en-US" smtClean="0"/>
              <a:t>5/28/2014</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79DB312D-6803-4FC5-9D1E-CFD933C8706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E3B3B0A1-5925-4DD8-B716-F41A16C45C2B}"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79DB312D-6803-4FC5-9D1E-CFD933C87060}"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3B3B0A1-5925-4DD8-B716-F41A16C45C2B}" type="datetimeFigureOut">
              <a:rPr lang="en-US" smtClean="0"/>
              <a:t>5/28/2014</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B312D-6803-4FC5-9D1E-CFD933C8706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B3B0A1-5925-4DD8-B716-F41A16C45C2B}" type="datetimeFigureOut">
              <a:rPr lang="en-US" smtClean="0"/>
              <a:t>5/28/2014</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DB312D-6803-4FC5-9D1E-CFD933C8706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E3B3B0A1-5925-4DD8-B716-F41A16C45C2B}" type="datetimeFigureOut">
              <a:rPr lang="en-US" smtClean="0"/>
              <a:t>5/28/2014</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DB312D-6803-4FC5-9D1E-CFD933C8706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E3B3B0A1-5925-4DD8-B716-F41A16C45C2B}"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79DB312D-6803-4FC5-9D1E-CFD933C87060}"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3B3B0A1-5925-4DD8-B716-F41A16C45C2B}" type="datetimeFigureOut">
              <a:rPr lang="en-US" smtClean="0"/>
              <a:t>5/28/2014</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9DB312D-6803-4FC5-9D1E-CFD933C87060}"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www.american.com/" TargetMode="External"/><Relationship Id="rId3" Type="http://schemas.openxmlformats.org/officeDocument/2006/relationships/hyperlink" Target="http://usatoday30.usatoday.com/money/industries/health/drugs/story/2011-10-09/cnbc-drugs/50690880/1" TargetMode="External"/><Relationship Id="rId7" Type="http://schemas.openxmlformats.org/officeDocument/2006/relationships/hyperlink" Target="http://www.forbes.com/" TargetMode="External"/><Relationship Id="rId2" Type="http://schemas.openxmlformats.org/officeDocument/2006/relationships/hyperlink" Target="http://www.fraud.org/learn/counterfeit-drugs" TargetMode="External"/><Relationship Id="rId1" Type="http://schemas.openxmlformats.org/officeDocument/2006/relationships/slideLayout" Target="../slideLayouts/slideLayout2.xml"/><Relationship Id="rId6" Type="http://schemas.openxmlformats.org/officeDocument/2006/relationships/hyperlink" Target="http://www.healthcareglobal.com/" TargetMode="External"/><Relationship Id="rId5" Type="http://schemas.openxmlformats.org/officeDocument/2006/relationships/hyperlink" Target="http://www.wpro.who.int/mediacentre/factsheets/fs_20050506/en/" TargetMode="External"/><Relationship Id="rId4" Type="http://schemas.openxmlformats.org/officeDocument/2006/relationships/hyperlink" Target="http://www.medscape.com/viewarticle/465906_3" TargetMode="External"/><Relationship Id="rId9" Type="http://schemas.openxmlformats.org/officeDocument/2006/relationships/hyperlink" Target="http://www.cnbc.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7772400" cy="1470025"/>
          </a:xfrm>
        </p:spPr>
        <p:txBody>
          <a:bodyPr/>
          <a:lstStyle/>
          <a:p>
            <a:pPr algn="ctr"/>
            <a:r>
              <a:rPr lang="en-US" dirty="0" smtClean="0"/>
              <a:t>Counterfeit Drugs </a:t>
            </a:r>
            <a:endParaRPr lang="en-US" dirty="0"/>
          </a:p>
        </p:txBody>
      </p:sp>
      <p:sp>
        <p:nvSpPr>
          <p:cNvPr id="3" name="Subtitle 2"/>
          <p:cNvSpPr>
            <a:spLocks noGrp="1"/>
          </p:cNvSpPr>
          <p:nvPr>
            <p:ph type="subTitle" idx="1"/>
          </p:nvPr>
        </p:nvSpPr>
        <p:spPr/>
        <p:txBody>
          <a:bodyPr>
            <a:normAutofit/>
          </a:bodyPr>
          <a:lstStyle/>
          <a:p>
            <a:r>
              <a:rPr lang="en-US" sz="4000" b="1" dirty="0" smtClean="0">
                <a:solidFill>
                  <a:schemeClr val="tx1"/>
                </a:solidFill>
              </a:rPr>
              <a:t>By: Drew Perry </a:t>
            </a:r>
            <a:endParaRPr lang="en-US" sz="4000" b="1"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447800"/>
            <a:ext cx="3810000" cy="21336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143000"/>
            <a:ext cx="3326411" cy="250507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4060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7772400" cy="1470025"/>
          </a:xfrm>
        </p:spPr>
        <p:txBody>
          <a:bodyPr/>
          <a:lstStyle/>
          <a:p>
            <a:r>
              <a:rPr lang="en-US" dirty="0" smtClean="0"/>
              <a:t>Explanation Of Fraud </a:t>
            </a:r>
            <a:endParaRPr lang="en-US" dirty="0"/>
          </a:p>
        </p:txBody>
      </p:sp>
      <p:sp>
        <p:nvSpPr>
          <p:cNvPr id="3" name="Subtitle 2"/>
          <p:cNvSpPr>
            <a:spLocks noGrp="1"/>
          </p:cNvSpPr>
          <p:nvPr>
            <p:ph type="subTitle" idx="1"/>
          </p:nvPr>
        </p:nvSpPr>
        <p:spPr>
          <a:xfrm>
            <a:off x="1295400" y="2057400"/>
            <a:ext cx="6400800" cy="1752600"/>
          </a:xfrm>
        </p:spPr>
        <p:txBody>
          <a:bodyPr>
            <a:normAutofit/>
          </a:bodyPr>
          <a:lstStyle/>
          <a:p>
            <a:pPr algn="l"/>
            <a:r>
              <a:rPr lang="en-US" dirty="0" smtClean="0">
                <a:solidFill>
                  <a:schemeClr val="tx1"/>
                </a:solidFill>
              </a:rPr>
              <a:t>Counterfeit pharmaceutical drugs are fraudulently produced or mislabeled medicines purchased by consumers who believe them to be legitimate</a:t>
            </a:r>
            <a:endParaRPr lang="en-US" dirty="0">
              <a:solidFill>
                <a:schemeClr val="tx1"/>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4419599"/>
            <a:ext cx="4114800" cy="231457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9473185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Current Scams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In some countries, counterfeit prescription drugs comprise as much as 70 percent of the drug supply and have been responsible for thousands of deaths in some of the world's most impoverished nations, according to the World Health Organization (WHO). In most of the world's developed countries, however, effective regulatory systems and market controls cause an extremely low proportion of counterfeit drugs, usually below 1 percent. Even so, patients in developed countries can be affected by counterfeit drugs, and deaths linked to them occur every year in the U.S. and Western Europe—and even more often in South America, Asia, and Africa</a:t>
            </a:r>
            <a:endParaRPr lang="en-US" sz="2400" dirty="0"/>
          </a:p>
        </p:txBody>
      </p:sp>
    </p:spTree>
    <p:extLst>
      <p:ext uri="{BB962C8B-B14F-4D97-AF65-F5344CB8AC3E}">
        <p14:creationId xmlns:p14="http://schemas.microsoft.com/office/powerpoint/2010/main" val="574400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Avoiding Fraud</a:t>
            </a:r>
            <a:endParaRPr lang="en-US" dirty="0"/>
          </a:p>
        </p:txBody>
      </p:sp>
      <p:sp>
        <p:nvSpPr>
          <p:cNvPr id="3" name="Content Placeholder 2"/>
          <p:cNvSpPr>
            <a:spLocks noGrp="1"/>
          </p:cNvSpPr>
          <p:nvPr>
            <p:ph idx="1"/>
          </p:nvPr>
        </p:nvSpPr>
        <p:spPr/>
        <p:txBody>
          <a:bodyPr>
            <a:normAutofit/>
          </a:bodyPr>
          <a:lstStyle/>
          <a:p>
            <a:r>
              <a:rPr lang="en-US" dirty="0" smtClean="0"/>
              <a:t>Buy drugs only from trusted retailers </a:t>
            </a:r>
          </a:p>
          <a:p>
            <a:r>
              <a:rPr lang="en-US" dirty="0" smtClean="0"/>
              <a:t> Avoid non-regulated online pharmacies </a:t>
            </a:r>
          </a:p>
          <a:p>
            <a:r>
              <a:rPr lang="en-US" dirty="0" smtClean="0"/>
              <a:t>While traveling take your medications with </a:t>
            </a:r>
            <a:r>
              <a:rPr lang="en-US" dirty="0"/>
              <a:t> </a:t>
            </a:r>
            <a:r>
              <a:rPr lang="en-US" dirty="0" smtClean="0"/>
              <a:t>you and avoid purchasing drugs there </a:t>
            </a:r>
          </a:p>
          <a:p>
            <a:r>
              <a:rPr lang="en-US" dirty="0" smtClean="0"/>
              <a:t>One of the best things you can do, experts say, is to educate yourself about the drugs you take.</a:t>
            </a:r>
            <a:endParaRPr lang="en-US" dirty="0"/>
          </a:p>
        </p:txBody>
      </p:sp>
    </p:spTree>
    <p:extLst>
      <p:ext uri="{BB962C8B-B14F-4D97-AF65-F5344CB8AC3E}">
        <p14:creationId xmlns:p14="http://schemas.microsoft.com/office/powerpoint/2010/main" val="40536355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Relevant Statistics</a:t>
            </a:r>
            <a:endParaRPr lang="en-US" dirty="0"/>
          </a:p>
        </p:txBody>
      </p:sp>
      <p:sp>
        <p:nvSpPr>
          <p:cNvPr id="3" name="Content Placeholder 2"/>
          <p:cNvSpPr>
            <a:spLocks noGrp="1"/>
          </p:cNvSpPr>
          <p:nvPr>
            <p:ph idx="1"/>
          </p:nvPr>
        </p:nvSpPr>
        <p:spPr/>
        <p:txBody>
          <a:bodyPr>
            <a:normAutofit/>
          </a:bodyPr>
          <a:lstStyle/>
          <a:p>
            <a:pPr marL="0" indent="0">
              <a:buNone/>
            </a:pPr>
            <a:r>
              <a:rPr lang="en-US" sz="1800" dirty="0" smtClean="0"/>
              <a:t>A WHO study revealed that nearly one-half (48.7%) of the documented cases of drug counterfeiting were reported in developing countries of the Western Pacific (China, the Philippines, and Vietnam), followed by developing countries grouped within WHO's Regional Office for Africa, with 18.7%. The industrialized areas of WHO's Regional Office for Europe came in third, with 13.6% of cases being reported. WHO has estimated that 10% of global pharmaceutical commerce, or $21 billion, involves counterfeit drugs.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733800"/>
            <a:ext cx="4248150" cy="26860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5097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Frequently </a:t>
            </a:r>
            <a:r>
              <a:rPr lang="en-US" dirty="0"/>
              <a:t>A</a:t>
            </a:r>
            <a:r>
              <a:rPr lang="en-US" dirty="0" smtClean="0"/>
              <a:t>sked Questions</a:t>
            </a:r>
            <a:endParaRPr lang="en-US" dirty="0"/>
          </a:p>
        </p:txBody>
      </p:sp>
      <p:sp>
        <p:nvSpPr>
          <p:cNvPr id="3" name="Content Placeholder 2"/>
          <p:cNvSpPr>
            <a:spLocks noGrp="1"/>
          </p:cNvSpPr>
          <p:nvPr>
            <p:ph idx="1"/>
          </p:nvPr>
        </p:nvSpPr>
        <p:spPr/>
        <p:txBody>
          <a:bodyPr>
            <a:normAutofit/>
          </a:bodyPr>
          <a:lstStyle/>
          <a:p>
            <a:r>
              <a:rPr lang="en-US" sz="2800" dirty="0" smtClean="0"/>
              <a:t>What country is mostly affected by counterfeit drugs? </a:t>
            </a:r>
          </a:p>
          <a:p>
            <a:r>
              <a:rPr lang="en-US" sz="2800" dirty="0" smtClean="0"/>
              <a:t>What are counterfeit medicines? </a:t>
            </a:r>
          </a:p>
          <a:p>
            <a:r>
              <a:rPr lang="en-US" sz="2800" dirty="0" smtClean="0"/>
              <a:t>How are the counterfeit drugs being distributed?</a:t>
            </a:r>
          </a:p>
          <a:p>
            <a:endParaRPr lang="en-US" sz="28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352800"/>
            <a:ext cx="5029200" cy="33528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185251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questions</a:t>
            </a:r>
            <a:endParaRPr lang="en-US" dirty="0"/>
          </a:p>
        </p:txBody>
      </p:sp>
      <p:sp>
        <p:nvSpPr>
          <p:cNvPr id="3" name="Content Placeholder 2"/>
          <p:cNvSpPr>
            <a:spLocks noGrp="1"/>
          </p:cNvSpPr>
          <p:nvPr>
            <p:ph idx="1"/>
          </p:nvPr>
        </p:nvSpPr>
        <p:spPr/>
        <p:txBody>
          <a:bodyPr/>
          <a:lstStyle/>
          <a:p>
            <a:pPr marL="0" indent="0">
              <a:buNone/>
            </a:pPr>
            <a:r>
              <a:rPr lang="en-US" dirty="0" smtClean="0"/>
              <a:t>1.) Africa is one of the most countries that has the most counterfeit drugs being produced.  </a:t>
            </a:r>
            <a:br>
              <a:rPr lang="en-US" dirty="0" smtClean="0"/>
            </a:br>
            <a:r>
              <a:rPr lang="en-US" dirty="0" smtClean="0"/>
              <a:t>2.) Counterfeit medicines are drugs that may not be what they are said to be.  </a:t>
            </a:r>
            <a:br>
              <a:rPr lang="en-US" dirty="0" smtClean="0"/>
            </a:br>
            <a:r>
              <a:rPr lang="en-US" dirty="0" smtClean="0"/>
              <a:t>3.) Well most people buy their drugs online, but most websites are fake.</a:t>
            </a:r>
            <a:br>
              <a:rPr lang="en-US" dirty="0" smtClean="0"/>
            </a:br>
            <a:r>
              <a:rPr lang="en-US" dirty="0" smtClean="0"/>
              <a:t>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4343400"/>
            <a:ext cx="3876674" cy="212385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1791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 Page</a:t>
            </a:r>
            <a:endParaRPr lang="en-US" dirty="0"/>
          </a:p>
        </p:txBody>
      </p:sp>
      <p:sp>
        <p:nvSpPr>
          <p:cNvPr id="3" name="Content Placeholder 2"/>
          <p:cNvSpPr>
            <a:spLocks noGrp="1"/>
          </p:cNvSpPr>
          <p:nvPr>
            <p:ph idx="1"/>
          </p:nvPr>
        </p:nvSpPr>
        <p:spPr/>
        <p:txBody>
          <a:bodyPr>
            <a:normAutofit/>
          </a:bodyPr>
          <a:lstStyle/>
          <a:p>
            <a:r>
              <a:rPr lang="en-US" sz="1800" dirty="0" smtClean="0">
                <a:hlinkClick r:id="rId2"/>
              </a:rPr>
              <a:t>http://www.fraud.org/learn/counterfeit-drugs</a:t>
            </a:r>
            <a:r>
              <a:rPr lang="en-US" sz="1800" dirty="0" smtClean="0"/>
              <a:t> </a:t>
            </a:r>
          </a:p>
          <a:p>
            <a:r>
              <a:rPr lang="en-US" sz="1800" dirty="0" smtClean="0">
                <a:hlinkClick r:id="rId3"/>
              </a:rPr>
              <a:t>http://usatoday30.usatoday.com/money/industries/health/drugs/story/2011-10-09/cnbc-drugs/50690880/1</a:t>
            </a:r>
            <a:r>
              <a:rPr lang="en-US" sz="1800" dirty="0" smtClean="0"/>
              <a:t>  </a:t>
            </a:r>
          </a:p>
          <a:p>
            <a:r>
              <a:rPr lang="en-US" sz="1800" dirty="0" smtClean="0">
                <a:hlinkClick r:id="rId4"/>
              </a:rPr>
              <a:t>http://www.medscape.com/viewarticle/465906_3</a:t>
            </a:r>
            <a:r>
              <a:rPr lang="en-US" sz="1800" dirty="0" smtClean="0"/>
              <a:t>  </a:t>
            </a:r>
          </a:p>
          <a:p>
            <a:r>
              <a:rPr lang="en-US" sz="1800" dirty="0" smtClean="0">
                <a:hlinkClick r:id="rId5"/>
              </a:rPr>
              <a:t>http://www.wpro.who.int/mediacentre/factsheets/fs_20050506/en/</a:t>
            </a:r>
            <a:r>
              <a:rPr lang="en-US" sz="1800" dirty="0" smtClean="0"/>
              <a:t>  </a:t>
            </a:r>
          </a:p>
          <a:p>
            <a:r>
              <a:rPr lang="en-US" sz="1800" dirty="0" smtClean="0">
                <a:hlinkClick r:id="rId6"/>
              </a:rPr>
              <a:t>www.healthcareglobal.com</a:t>
            </a:r>
            <a:r>
              <a:rPr lang="en-US" sz="1800" dirty="0"/>
              <a:t> </a:t>
            </a:r>
            <a:br>
              <a:rPr lang="en-US" sz="1800" dirty="0"/>
            </a:br>
            <a:r>
              <a:rPr lang="en-US" sz="1800" dirty="0" smtClean="0">
                <a:hlinkClick r:id="rId7"/>
              </a:rPr>
              <a:t>www.forbes.com</a:t>
            </a:r>
            <a:r>
              <a:rPr lang="en-US" sz="1800" dirty="0" smtClean="0"/>
              <a:t>  </a:t>
            </a:r>
          </a:p>
          <a:p>
            <a:r>
              <a:rPr lang="en-US" sz="1800" dirty="0" smtClean="0">
                <a:hlinkClick r:id="rId8"/>
              </a:rPr>
              <a:t>www.american.com</a:t>
            </a:r>
            <a:r>
              <a:rPr lang="en-US" sz="1800" dirty="0" smtClean="0"/>
              <a:t> </a:t>
            </a:r>
          </a:p>
          <a:p>
            <a:r>
              <a:rPr lang="en-US" sz="1800" dirty="0" smtClean="0"/>
              <a:t>en.wikipedia.org  </a:t>
            </a:r>
          </a:p>
          <a:p>
            <a:r>
              <a:rPr lang="en-US" sz="1800" dirty="0" smtClean="0">
                <a:hlinkClick r:id="rId9"/>
              </a:rPr>
              <a:t>www.cnbc.com</a:t>
            </a:r>
            <a:r>
              <a:rPr lang="en-US" sz="1800" dirty="0" smtClean="0"/>
              <a:t> </a:t>
            </a:r>
          </a:p>
          <a:p>
            <a:r>
              <a:rPr lang="en-US" sz="1800" smtClean="0"/>
              <a:t>abcnews.go.com </a:t>
            </a:r>
          </a:p>
          <a:p>
            <a:endParaRPr lang="en-US" sz="1800" dirty="0" smtClean="0"/>
          </a:p>
          <a:p>
            <a:endParaRPr lang="en-US" sz="1800" dirty="0" smtClean="0"/>
          </a:p>
          <a:p>
            <a:pPr marL="0" indent="0">
              <a:buNone/>
            </a:pPr>
            <a:endParaRPr lang="en-US" sz="1800" dirty="0"/>
          </a:p>
        </p:txBody>
      </p:sp>
    </p:spTree>
    <p:extLst>
      <p:ext uri="{BB962C8B-B14F-4D97-AF65-F5344CB8AC3E}">
        <p14:creationId xmlns:p14="http://schemas.microsoft.com/office/powerpoint/2010/main" val="1754970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63</TotalTime>
  <Words>348</Words>
  <Application>Microsoft Office PowerPoint</Application>
  <PresentationFormat>On-screen Show (4:3)</PresentationFormat>
  <Paragraphs>30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Trek</vt:lpstr>
      <vt:lpstr>Counterfeit Drugs </vt:lpstr>
      <vt:lpstr>Explanation Of Fraud </vt:lpstr>
      <vt:lpstr>Examples Of Current Scams</vt:lpstr>
      <vt:lpstr>Tips For Avoiding Fraud</vt:lpstr>
      <vt:lpstr>Relevant Statistics</vt:lpstr>
      <vt:lpstr>Frequently Asked Questions</vt:lpstr>
      <vt:lpstr>Answers to questions</vt:lpstr>
      <vt:lpstr>Citations Page</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Counterfeit Drugs</dc:title>
  <dc:creator>Andrew Perry</dc:creator>
  <cp:lastModifiedBy>Linda Christensen</cp:lastModifiedBy>
  <cp:revision>10</cp:revision>
  <dcterms:created xsi:type="dcterms:W3CDTF">2014-05-19T15:59:00Z</dcterms:created>
  <dcterms:modified xsi:type="dcterms:W3CDTF">2014-05-28T14:35:29Z</dcterms:modified>
</cp:coreProperties>
</file>