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39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91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05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93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170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03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384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730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3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801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340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68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5B648-619A-42E2-917E-343A4D99DF14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82499-6034-4D17-A1CF-9E4E3834D6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94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da.gov/ucm/groups/fdagov-public/documents/image/ucm197859.jpg" TargetMode="External"/><Relationship Id="rId13" Type="http://schemas.openxmlformats.org/officeDocument/2006/relationships/hyperlink" Target="http://www.safemedicines.org/2013/04/united-nations-report-on-east-asian-organized-crime-criminal-made-5-billion-in-fake-drug-profits-529.html" TargetMode="External"/><Relationship Id="rId3" Type="http://schemas.openxmlformats.org/officeDocument/2006/relationships/hyperlink" Target="http://www.fda.gov/drugs/resourcesforyou/consumers/buyingusingmedicinesafely/counterfeitmedicine/default.htm" TargetMode="External"/><Relationship Id="rId7" Type="http://schemas.openxmlformats.org/officeDocument/2006/relationships/hyperlink" Target="http://www.fda.gov/ucm/groups/fdagov-public/documents/image/ucm197858.jpg" TargetMode="External"/><Relationship Id="rId12" Type="http://schemas.openxmlformats.org/officeDocument/2006/relationships/hyperlink" Target="http://thekularingtradeblog.com/tag/black-market/" TargetMode="External"/><Relationship Id="rId2" Type="http://schemas.openxmlformats.org/officeDocument/2006/relationships/hyperlink" Target="http://www.fraud.org/learn/counterfeit-drug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da.gov/ucm/groups/fdagov-public/documents/image/ucm305962.jpg" TargetMode="External"/><Relationship Id="rId11" Type="http://schemas.openxmlformats.org/officeDocument/2006/relationships/hyperlink" Target="http://bambooinnovator.com/2013/05/29/africas-malaria-battle-fake-drug-pipeline-undercuts-progress/" TargetMode="External"/><Relationship Id="rId5" Type="http://schemas.openxmlformats.org/officeDocument/2006/relationships/hyperlink" Target="http://www.fda.gov/NewsEvents/Newsroom/PressAnnouncements/2010/ucm197857.htm" TargetMode="External"/><Relationship Id="rId10" Type="http://schemas.openxmlformats.org/officeDocument/2006/relationships/hyperlink" Target="http://healthcareindia-drruchibhatt.blogspot.com/2011/02/mhealth-india-counterfeit-drugs-check.html" TargetMode="External"/><Relationship Id="rId4" Type="http://schemas.openxmlformats.org/officeDocument/2006/relationships/hyperlink" Target="http://www.fda.gov/NewsEvents/Newsroom/PressAnnouncements/ucm305932.htm" TargetMode="External"/><Relationship Id="rId9" Type="http://schemas.openxmlformats.org/officeDocument/2006/relationships/hyperlink" Target="http://www.havocscope.com/tag/counterfeit-drug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7772400" cy="1143000"/>
          </a:xfrm>
        </p:spPr>
        <p:txBody>
          <a:bodyPr/>
          <a:lstStyle/>
          <a:p>
            <a:r>
              <a:rPr lang="en-US" b="1" dirty="0" smtClean="0"/>
              <a:t>Counterfeit Drugs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1722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Megan </a:t>
            </a:r>
            <a:r>
              <a:rPr lang="en-US" b="1" dirty="0" err="1" smtClean="0">
                <a:solidFill>
                  <a:schemeClr val="tx1"/>
                </a:solidFill>
              </a:rPr>
              <a:t>Penecale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462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sell fake drugs online or on the streets for cheaper price so people purchase them rather the real drug.</a:t>
            </a:r>
          </a:p>
          <a:p>
            <a:r>
              <a:rPr lang="en-US" dirty="0" smtClean="0"/>
              <a:t>Typically older people fall for this because of all their expensive prescriptions</a:t>
            </a:r>
          </a:p>
          <a:p>
            <a:r>
              <a:rPr lang="en-US" dirty="0" smtClean="0"/>
              <a:t>The fake medicine usually contain either the wrong ingredient or no ingredient at all. It could also be the wrong dosage too.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380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Scams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Teva’s</a:t>
            </a:r>
            <a:r>
              <a:rPr lang="en-US" sz="2000" dirty="0" smtClean="0"/>
              <a:t> Adderall is counterfeit – the packaging and pills look different from the real product, misspellings on the packages.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 counterfeit drug for </a:t>
            </a:r>
            <a:r>
              <a:rPr lang="en-US" sz="2000" dirty="0" err="1" smtClean="0"/>
              <a:t>Alli</a:t>
            </a:r>
            <a:r>
              <a:rPr lang="en-US" sz="2000" dirty="0" smtClean="0"/>
              <a:t> did not contain the active drug for the real product. Packaging was different and had misspellings. Also, the pills were larger and had different stuff inside of the them.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85999"/>
            <a:ext cx="3733800" cy="17125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1000"/>
            <a:ext cx="2358957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918" y="2260192"/>
            <a:ext cx="3327882" cy="18089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5105400"/>
            <a:ext cx="5410200" cy="156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529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Avoid/Prevent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what your packaging looks like. If it looks different it is probably counterfeit.</a:t>
            </a:r>
          </a:p>
          <a:p>
            <a:r>
              <a:rPr lang="en-US" dirty="0" smtClean="0"/>
              <a:t>Know what your medication looks like.</a:t>
            </a:r>
          </a:p>
          <a:p>
            <a:r>
              <a:rPr lang="en-US" dirty="0" smtClean="0"/>
              <a:t>Only buy your medicine from a safe business, not on the streets or online unless told otherwise.</a:t>
            </a:r>
          </a:p>
          <a:p>
            <a:r>
              <a:rPr lang="en-US" dirty="0" smtClean="0"/>
              <a:t>If you think you have bought a counterfeit drug, report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881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United Nations Office on Drugs and Crime estimates that 30 percent of the </a:t>
            </a:r>
            <a:r>
              <a:rPr lang="en-US" sz="1800" dirty="0" smtClean="0"/>
              <a:t>drugs </a:t>
            </a:r>
            <a:r>
              <a:rPr lang="en-US" sz="1800" dirty="0"/>
              <a:t>sold across Latin America are counterfeits</a:t>
            </a:r>
            <a:r>
              <a:rPr lang="en-US" sz="1800" dirty="0" smtClean="0"/>
              <a:t>.</a:t>
            </a:r>
          </a:p>
          <a:p>
            <a:endParaRPr lang="en-US" sz="1800" dirty="0" smtClean="0"/>
          </a:p>
          <a:p>
            <a:r>
              <a:rPr lang="en-US" sz="1800" dirty="0" smtClean="0"/>
              <a:t>A </a:t>
            </a:r>
            <a:r>
              <a:rPr lang="en-US" sz="1800" dirty="0"/>
              <a:t>report in the New York Times stated that the price of one Viagra pill when purchased through an insurance company is between $29 to $49 in copayments. When Viagra is purchased on online pharmacies, the price is about $</a:t>
            </a:r>
            <a:r>
              <a:rPr lang="en-US" sz="1800" dirty="0" smtClean="0"/>
              <a:t>10. Pfizer</a:t>
            </a:r>
            <a:r>
              <a:rPr lang="en-US" sz="1800" dirty="0"/>
              <a:t>, the maker of the drug, conducted a survey of 22 websites that were offering Viagra in 2011. According to their survey, 80 percent of the pills purchased from these sites were </a:t>
            </a:r>
            <a:r>
              <a:rPr lang="en-US" sz="1800" dirty="0" smtClean="0"/>
              <a:t>counterfeit dugs. </a:t>
            </a:r>
            <a:r>
              <a:rPr lang="en-US" sz="1800" dirty="0"/>
              <a:t>In these fake pills, the active ingredient of sildenafil citrate only made up to half of the drug</a:t>
            </a:r>
            <a:r>
              <a:rPr lang="en-US" sz="1800" dirty="0" smtClean="0"/>
              <a:t>.</a:t>
            </a:r>
          </a:p>
          <a:p>
            <a:endParaRPr lang="en-US" sz="1800" dirty="0" smtClean="0"/>
          </a:p>
          <a:p>
            <a:r>
              <a:rPr lang="en-US" sz="1800" dirty="0" smtClean="0"/>
              <a:t>Up </a:t>
            </a:r>
            <a:r>
              <a:rPr lang="en-US" sz="1800" dirty="0"/>
              <a:t>to 40 million prescriptions in the </a:t>
            </a:r>
            <a:r>
              <a:rPr lang="en-US" sz="1800" dirty="0" smtClean="0"/>
              <a:t>United States</a:t>
            </a:r>
            <a:r>
              <a:rPr lang="en-US" sz="1800" dirty="0"/>
              <a:t> are filled with </a:t>
            </a:r>
            <a:r>
              <a:rPr lang="en-US" sz="1800" dirty="0" smtClean="0"/>
              <a:t>counterfeit drugs</a:t>
            </a:r>
            <a:r>
              <a:rPr lang="en-US" sz="1800" dirty="0"/>
              <a:t> each year, according to a white paper by </a:t>
            </a:r>
            <a:r>
              <a:rPr lang="en-US" sz="1800" dirty="0" smtClean="0"/>
              <a:t>Create.org. In </a:t>
            </a:r>
            <a:r>
              <a:rPr lang="en-US" sz="1800" dirty="0"/>
              <a:t>FY2011, counterfeit drugs consisted of </a:t>
            </a:r>
            <a:r>
              <a:rPr lang="en-US" sz="1800" dirty="0" smtClean="0"/>
              <a:t>9 percent</a:t>
            </a:r>
            <a:r>
              <a:rPr lang="en-US" sz="1800" dirty="0"/>
              <a:t> of all counterfeit goods seized by US Customs.</a:t>
            </a:r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73394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683" y="2895600"/>
            <a:ext cx="5424317" cy="3962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76800" cy="340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9970"/>
            <a:ext cx="3719683" cy="34480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472" y="1"/>
            <a:ext cx="4309528" cy="289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437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Frequently Asked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Q. Are counterfeit drugs dangerous?</a:t>
            </a:r>
          </a:p>
          <a:p>
            <a:pPr marL="457200" indent="-457200">
              <a:buAutoNum type="alphaUcPeriod"/>
            </a:pPr>
            <a:r>
              <a:rPr lang="en-US" sz="2000" dirty="0" smtClean="0"/>
              <a:t>Yes because they could have a completely different drug in it making it a completely different drug. Also, the dosage could be higher, putting the individual at risk.</a:t>
            </a:r>
          </a:p>
          <a:p>
            <a:pPr marL="457200" indent="-457200">
              <a:buAutoNum type="alphaUcPeriod"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Q. Are counterfeit drugs a big problem in the US?</a:t>
            </a:r>
          </a:p>
          <a:p>
            <a:pPr marL="457200" indent="-457200">
              <a:buAutoNum type="alphaUcPeriod"/>
            </a:pPr>
            <a:r>
              <a:rPr lang="en-US" sz="2000" dirty="0" smtClean="0"/>
              <a:t>Drugs in the US are generally safe. In 1990 the FDA found about 5 cases a year and in 2000 it moved up to at least 20 cases a year.</a:t>
            </a:r>
          </a:p>
          <a:p>
            <a:pPr marL="457200" indent="-457200">
              <a:buAutoNum type="alphaUcPeriod"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Q. How can I tell if my drugs are counterfeit?</a:t>
            </a:r>
          </a:p>
          <a:p>
            <a:pPr marL="457200" indent="-457200">
              <a:buAutoNum type="alphaUcPeriod"/>
            </a:pPr>
            <a:r>
              <a:rPr lang="en-US" sz="2000" dirty="0" smtClean="0"/>
              <a:t>Take them to your local pharmacists and show them. They will know what your drug is supposed to look like. And if your drugs are counterfeit, report it immediately. </a:t>
            </a:r>
          </a:p>
          <a:p>
            <a:pPr marL="457200" indent="-457200">
              <a:buAutoNum type="alphaU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9660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Citations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 smtClean="0">
                <a:hlinkClick r:id="rId2"/>
              </a:rPr>
              <a:t>http://www.fraud.org/learn/counterfeit-drugs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>
                <a:hlinkClick r:id="rId3"/>
              </a:rPr>
              <a:t>http://www.fda.gov/drugs/resourcesforyou/consumers/buyingusingmedicinesafely/counterfeitmedicine/default.htm</a:t>
            </a:r>
            <a:r>
              <a:rPr lang="en-US" sz="1100" dirty="0" smtClean="0"/>
              <a:t> </a:t>
            </a:r>
          </a:p>
          <a:p>
            <a:pPr marL="0" indent="0">
              <a:buNone/>
            </a:pPr>
            <a:r>
              <a:rPr lang="en-US" sz="1100" dirty="0" smtClean="0">
                <a:hlinkClick r:id="rId3"/>
              </a:rPr>
              <a:t>http://www.fda.gov/drugs/resourcesforyou/consumers/buyingusingmedicinesafely/counterfeitmedicine/default.htm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>
                <a:hlinkClick r:id="rId4"/>
              </a:rPr>
              <a:t>http://www.fda.gov/NewsEvents/Newsroom/PressAnnouncements/ucm305932.htm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>
                <a:hlinkClick r:id="rId5"/>
              </a:rPr>
              <a:t>http://www.fda.gov/NewsEvents/Newsroom/PressAnnouncements/2010/ucm197857.htm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>
                <a:hlinkClick r:id="rId6"/>
              </a:rPr>
              <a:t>http://www.fda.gov/ucm/groups/fdagov-public/documents/image/ucm305962.jpg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>
                <a:hlinkClick r:id="rId7"/>
              </a:rPr>
              <a:t>http://www.fda.gov/ucm/groups/fdagov-public/documents/image/ucm197858.jpg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>
                <a:hlinkClick r:id="rId8"/>
              </a:rPr>
              <a:t>http://www.fda.gov/ucm/groups/fdagov-public/documents/image/ucm197859.jpg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>
                <a:hlinkClick r:id="rId9"/>
              </a:rPr>
              <a:t>http://www.havocscope.com/tag/counterfeit-drugs/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>
                <a:hlinkClick r:id="rId10"/>
              </a:rPr>
              <a:t>http://healthcareindia-drruchibhatt.blogspot.com/2011/02/mhealth-india-counterfeit-drugs-check.html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>
                <a:hlinkClick r:id="rId11"/>
              </a:rPr>
              <a:t>http://bambooinnovator.com/2013/05/29/africas-malaria-battle-fake-drug-pipeline-undercuts-progress/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>
                <a:hlinkClick r:id="rId12"/>
              </a:rPr>
              <a:t>http://thekularingtradeblog.com/tag/black-market/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>
                <a:hlinkClick r:id="rId13"/>
              </a:rPr>
              <a:t>http://www.safemedicines.org/2013/04/united-nations-report-on-east-asian-organized-crime-criminal-made-5-billion-in-fake-drug-profits-529.html</a:t>
            </a:r>
            <a:endParaRPr lang="en-US" sz="1100" dirty="0" smtClean="0"/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44077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463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Counterfeit Drugs</vt:lpstr>
      <vt:lpstr>What is it?</vt:lpstr>
      <vt:lpstr>Current Scams</vt:lpstr>
      <vt:lpstr>How to Avoid/Prevent</vt:lpstr>
      <vt:lpstr>Statistics</vt:lpstr>
      <vt:lpstr>PowerPoint Presentation</vt:lpstr>
      <vt:lpstr>Frequently Asked Questions</vt:lpstr>
      <vt:lpstr>Citations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Counterfeit Drugs</dc:title>
  <dc:creator>Megan Penecale</dc:creator>
  <cp:lastModifiedBy>Linda Christensen</cp:lastModifiedBy>
  <cp:revision>7</cp:revision>
  <dcterms:created xsi:type="dcterms:W3CDTF">2014-05-21T15:51:58Z</dcterms:created>
  <dcterms:modified xsi:type="dcterms:W3CDTF">2014-05-27T16:07:43Z</dcterms:modified>
</cp:coreProperties>
</file>