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AF2DA0-FDC4-4471-9B6A-084BD177A1BD}" type="slidenum">
              <a:rPr lang="en-US" smtClean="0"/>
              <a:t>‹#›</a:t>
            </a:fld>
            <a:endParaRPr lang="en-U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AF2DA0-FDC4-4471-9B6A-084BD177A1BD}" type="slidenum">
              <a:rPr lang="en-US" smtClean="0"/>
              <a:t>‹#›</a:t>
            </a:fld>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1F366-246D-49C6-9973-AB986E9E049C}" type="datetimeFigureOut">
              <a:rPr lang="en-US" smtClean="0"/>
              <a:t>1/22/2013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AF2DA0-FDC4-4471-9B6A-084BD177A1BD}"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C61F366-246D-49C6-9973-AB986E9E049C}" type="datetimeFigureOut">
              <a:rPr lang="en-US" smtClean="0"/>
              <a:t>1/22/2013</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AAF2DA0-FDC4-4471-9B6A-084BD177A1BD}"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assets.bizjournals.com/pittsburgh/news/Pharmacy-500px-Stockbyte.jpg?v=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nabp.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counterfeitdrugs.wordpress.com/category/fake-pharmaceuticals-in-depth/" TargetMode="External"/><Relationship Id="rId3" Type="http://schemas.openxmlformats.org/officeDocument/2006/relationships/hyperlink" Target="http://www.fraud.org/fakedrugs/tips.htm" TargetMode="External"/><Relationship Id="rId7" Type="http://schemas.openxmlformats.org/officeDocument/2006/relationships/hyperlink" Target="http://upload.wikimedia.org/wikipedia/commons/6/66/CBP_with_bag_of_seized_counterfeit_Viagra.jpg" TargetMode="External"/><Relationship Id="rId2" Type="http://schemas.openxmlformats.org/officeDocument/2006/relationships/hyperlink" Target="http://www.fraud.org/fakedrugs/faq.htm" TargetMode="External"/><Relationship Id="rId1" Type="http://schemas.openxmlformats.org/officeDocument/2006/relationships/slideLayout" Target="../slideLayouts/slideLayout2.xml"/><Relationship Id="rId6" Type="http://schemas.openxmlformats.org/officeDocument/2006/relationships/hyperlink" Target="http://www.fda.gov/Drugs/ResourcesForYou/Consumers/BuyingUsingMedicineSafely/CounterfeitMedicine/default.htm" TargetMode="External"/><Relationship Id="rId5" Type="http://schemas.openxmlformats.org/officeDocument/2006/relationships/hyperlink" Target="http://www.fiercepharma.com/special-reports/top-counterfeit-drug-events-2012" TargetMode="External"/><Relationship Id="rId10" Type="http://schemas.openxmlformats.org/officeDocument/2006/relationships/hyperlink" Target="http://www.policynetwork.net/health/media/fake-drugs-kill-over-700000-people-every-year-new-report" TargetMode="External"/><Relationship Id="rId4" Type="http://schemas.openxmlformats.org/officeDocument/2006/relationships/hyperlink" Target="http://www.fraud.org/fakedrugs/report.htm" TargetMode="External"/><Relationship Id="rId9" Type="http://schemas.openxmlformats.org/officeDocument/2006/relationships/hyperlink" Target="http://www.bizjournals.com/southflorida/news/2013/01/09/canadian-gets-2-years-for-selling.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06672" y="2895600"/>
            <a:ext cx="4953000" cy="457200"/>
          </a:xfrm>
        </p:spPr>
        <p:txBody>
          <a:bodyPr/>
          <a:lstStyle/>
          <a:p>
            <a:r>
              <a:rPr lang="en-US" b="1" u="sng" dirty="0" smtClean="0"/>
              <a:t>Kyle Purchase and Matt Mastrogiovanni</a:t>
            </a:r>
            <a:endParaRPr lang="en-US" b="1" u="sng" dirty="0"/>
          </a:p>
        </p:txBody>
      </p:sp>
      <p:sp>
        <p:nvSpPr>
          <p:cNvPr id="2" name="Title 1"/>
          <p:cNvSpPr>
            <a:spLocks noGrp="1"/>
          </p:cNvSpPr>
          <p:nvPr>
            <p:ph type="ctrTitle"/>
          </p:nvPr>
        </p:nvSpPr>
        <p:spPr>
          <a:xfrm>
            <a:off x="457200" y="228600"/>
            <a:ext cx="7772400" cy="1470025"/>
          </a:xfrm>
        </p:spPr>
        <p:txBody>
          <a:bodyPr/>
          <a:lstStyle/>
          <a:p>
            <a:r>
              <a:rPr lang="en-US" b="1" u="sng" dirty="0" smtClean="0">
                <a:latin typeface="Times New Roman" pitchFamily="18" charset="0"/>
                <a:cs typeface="Times New Roman" pitchFamily="18" charset="0"/>
              </a:rPr>
              <a:t>Counterfeit Drugs</a:t>
            </a:r>
            <a:endParaRPr lang="en-US" b="1" u="sng" dirty="0">
              <a:latin typeface="Times New Roman" pitchFamily="18" charset="0"/>
              <a:cs typeface="Times New Roman" pitchFamily="18" charset="0"/>
            </a:endParaRPr>
          </a:p>
        </p:txBody>
      </p:sp>
      <p:pic>
        <p:nvPicPr>
          <p:cNvPr id="1026" name="Picture 2" descr="http://upload.wikimedia.org/wikipedia/commons/6/66/CBP_with_bag_of_seized_counterfeit_Viagr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1981200"/>
            <a:ext cx="19812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33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are counterfeit drugs?</a:t>
            </a:r>
            <a:endParaRPr lang="en-US" u="sng" dirty="0"/>
          </a:p>
        </p:txBody>
      </p:sp>
      <p:sp>
        <p:nvSpPr>
          <p:cNvPr id="3" name="Content Placeholder 2"/>
          <p:cNvSpPr>
            <a:spLocks noGrp="1"/>
          </p:cNvSpPr>
          <p:nvPr>
            <p:ph sz="quarter" idx="13"/>
          </p:nvPr>
        </p:nvSpPr>
        <p:spPr/>
        <p:txBody>
          <a:bodyPr/>
          <a:lstStyle/>
          <a:p>
            <a:r>
              <a:rPr lang="en-US" dirty="0" smtClean="0">
                <a:latin typeface="Times New Roman" pitchFamily="18" charset="0"/>
                <a:cs typeface="Times New Roman" pitchFamily="18" charset="0"/>
              </a:rPr>
              <a:t>Counterfeit drugs are drugs that say they have the exact same ingredients as the real drug. Sometimes, they may even have the wrong ingredients or no active ingredients at all. </a:t>
            </a:r>
            <a:r>
              <a:rPr lang="en-US" dirty="0">
                <a:latin typeface="Times New Roman" pitchFamily="18" charset="0"/>
                <a:cs typeface="Times New Roman" pitchFamily="18" charset="0"/>
              </a:rPr>
              <a:t>Counterfeit drugs may be falsely sold under brand names. Since the packaging may not provide truthful information about the ingredients or who made the drug, you can’t be certain what you’re getting</a:t>
            </a: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 If you take counterfeit drugs, you are at risk for serious health problems, including unexplained side effects or allergic reactions. And your health could worsen if the “drug” you’re taking is ineffective. </a:t>
            </a:r>
          </a:p>
        </p:txBody>
      </p:sp>
    </p:spTree>
    <p:extLst>
      <p:ext uri="{BB962C8B-B14F-4D97-AF65-F5344CB8AC3E}">
        <p14:creationId xmlns:p14="http://schemas.microsoft.com/office/powerpoint/2010/main" val="4243555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Current scams</a:t>
            </a:r>
            <a:endParaRPr lang="en-US" u="sng" dirty="0"/>
          </a:p>
        </p:txBody>
      </p:sp>
      <p:sp>
        <p:nvSpPr>
          <p:cNvPr id="3" name="Content Placeholder 2"/>
          <p:cNvSpPr>
            <a:spLocks noGrp="1"/>
          </p:cNvSpPr>
          <p:nvPr>
            <p:ph sz="quarter" idx="13"/>
          </p:nvPr>
        </p:nvSpPr>
        <p:spPr>
          <a:xfrm>
            <a:off x="609600" y="1600200"/>
            <a:ext cx="7924800" cy="1905000"/>
          </a:xfrm>
        </p:spPr>
        <p:txBody>
          <a:bodyPr>
            <a:normAutofit lnSpcReduction="10000"/>
          </a:bodyPr>
          <a:lstStyle/>
          <a:p>
            <a:r>
              <a:rPr lang="en-US" dirty="0">
                <a:latin typeface="Times New Roman" pitchFamily="18" charset="0"/>
                <a:cs typeface="Times New Roman" pitchFamily="18" charset="0"/>
              </a:rPr>
              <a:t>Andrew J. Strempler, a Canadian citizen, was sentenced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to 48 months in prison for his role in an online pharmaceuticals scam that sold unapproved drugs to United States citizens, according to a news release from the U.S. Attorney’s </a:t>
            </a:r>
            <a:r>
              <a:rPr lang="en-US" dirty="0" smtClean="0">
                <a:latin typeface="Times New Roman" pitchFamily="18" charset="0"/>
                <a:cs typeface="Times New Roman" pitchFamily="18" charset="0"/>
              </a:rPr>
              <a:t>office. In </a:t>
            </a:r>
            <a:r>
              <a:rPr lang="en-US" dirty="0">
                <a:latin typeface="Times New Roman" pitchFamily="18" charset="0"/>
                <a:cs typeface="Times New Roman" pitchFamily="18" charset="0"/>
              </a:rPr>
              <a:t>October, Strempler pleaded guilty to conspiracy to commit mail fraud. He was president of Mediplan Health Consulting Inc., a Canadian company that also operated under the name RxNorth.com. The company marketed and sold prescription drugs to residents of the United </a:t>
            </a:r>
            <a:r>
              <a:rPr lang="en-US" dirty="0" smtClean="0">
                <a:latin typeface="Times New Roman" pitchFamily="18" charset="0"/>
                <a:cs typeface="Times New Roman" pitchFamily="18" charset="0"/>
              </a:rPr>
              <a:t>States.</a:t>
            </a:r>
            <a:endParaRPr lang="en-US" dirty="0">
              <a:latin typeface="Times New Roman" pitchFamily="18" charset="0"/>
              <a:cs typeface="Times New Roman" pitchFamily="18" charset="0"/>
            </a:endParaRPr>
          </a:p>
          <a:p>
            <a:endParaRPr lang="en-US" dirty="0"/>
          </a:p>
        </p:txBody>
      </p:sp>
      <p:pic>
        <p:nvPicPr>
          <p:cNvPr id="1026" name="Picture 2" descr="AlixaRx plans to build a pharmacy center in Bridgeville and employ up to 65 peopl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581400"/>
            <a:ext cx="2895600" cy="2949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249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Tips to Avoid counterfeit drugs</a:t>
            </a:r>
            <a:endParaRPr lang="en-US" u="sng" dirty="0"/>
          </a:p>
        </p:txBody>
      </p:sp>
      <p:sp>
        <p:nvSpPr>
          <p:cNvPr id="3" name="Content Placeholder 2"/>
          <p:cNvSpPr>
            <a:spLocks noGrp="1"/>
          </p:cNvSpPr>
          <p:nvPr>
            <p:ph sz="quarter" idx="13"/>
          </p:nvPr>
        </p:nvSpPr>
        <p:spPr/>
        <p:txBody>
          <a:bodyPr/>
          <a:lstStyle/>
          <a:p>
            <a:r>
              <a:rPr lang="en-US" sz="1600" b="1" u="sng" dirty="0">
                <a:latin typeface="Times New Roman" pitchFamily="18" charset="0"/>
                <a:cs typeface="Times New Roman" pitchFamily="18" charset="0"/>
              </a:rPr>
              <a:t>Know your </a:t>
            </a:r>
            <a:r>
              <a:rPr lang="en-US" sz="1600" b="1" u="sng" dirty="0" smtClean="0">
                <a:latin typeface="Times New Roman" pitchFamily="18" charset="0"/>
                <a:cs typeface="Times New Roman" pitchFamily="18" charset="0"/>
              </a:rPr>
              <a:t>medications </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If </a:t>
            </a:r>
            <a:r>
              <a:rPr lang="en-US" sz="1600" dirty="0">
                <a:latin typeface="Times New Roman" pitchFamily="18" charset="0"/>
                <a:cs typeface="Times New Roman" pitchFamily="18" charset="0"/>
              </a:rPr>
              <a:t>you know the size, shape, color, taste, and side effects of the prescriptions you take, you will more easily identify possible counterfeits. Contact your pharmacist or doctor if you notice anything different about a medication. </a:t>
            </a:r>
          </a:p>
          <a:p>
            <a:r>
              <a:rPr lang="en-US" sz="1600" b="1" u="sng" dirty="0">
                <a:latin typeface="Times New Roman" pitchFamily="18" charset="0"/>
                <a:cs typeface="Times New Roman" pitchFamily="18" charset="0"/>
              </a:rPr>
              <a:t>Pay attention to </a:t>
            </a:r>
            <a:r>
              <a:rPr lang="en-US" sz="1600" b="1" u="sng" dirty="0" smtClean="0">
                <a:latin typeface="Times New Roman" pitchFamily="18" charset="0"/>
                <a:cs typeface="Times New Roman" pitchFamily="18" charset="0"/>
              </a:rPr>
              <a:t>packaging </a:t>
            </a:r>
            <a:r>
              <a:rPr lang="en-US" sz="1600" b="1"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Check for altered or unsealed containers, or changes in the packaging or label. Contact your pharmacist or doctor if you notice any changes</a:t>
            </a:r>
            <a:r>
              <a:rPr lang="en-US" sz="1600" dirty="0" smtClean="0">
                <a:latin typeface="Times New Roman" pitchFamily="18" charset="0"/>
                <a:cs typeface="Times New Roman" pitchFamily="18" charset="0"/>
              </a:rPr>
              <a:t>.</a:t>
            </a:r>
          </a:p>
          <a:p>
            <a:r>
              <a:rPr lang="en-US" sz="1600" b="1" u="sng" dirty="0" smtClean="0">
                <a:latin typeface="Times New Roman" pitchFamily="18" charset="0"/>
                <a:cs typeface="Times New Roman" pitchFamily="18" charset="0"/>
              </a:rPr>
              <a:t>Make sure the company is licensed </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If the seller is unfamiliar check with your state board of pharmacy or the National Association of Boards of Pharmacy at </a:t>
            </a:r>
            <a:r>
              <a:rPr lang="en-US" sz="1600" u="sng" dirty="0">
                <a:latin typeface="Times New Roman" pitchFamily="18" charset="0"/>
                <a:cs typeface="Times New Roman" pitchFamily="18" charset="0"/>
                <a:hlinkClick r:id="rId2"/>
              </a:rPr>
              <a:t>www.nabp.net</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or </a:t>
            </a:r>
            <a:r>
              <a:rPr lang="en-US" sz="1600" dirty="0">
                <a:latin typeface="Times New Roman" pitchFamily="18" charset="0"/>
                <a:cs typeface="Times New Roman" pitchFamily="18" charset="0"/>
              </a:rPr>
              <a:t>call 1-847-698-6227. These sources can tell you if the pharmacy is licensed. </a:t>
            </a:r>
            <a:endParaRPr lang="en-US" sz="1600" dirty="0" smtClean="0">
              <a:latin typeface="Times New Roman" pitchFamily="18" charset="0"/>
              <a:cs typeface="Times New Roman" pitchFamily="18" charset="0"/>
            </a:endParaRPr>
          </a:p>
          <a:p>
            <a:r>
              <a:rPr lang="en-US" sz="1600" b="1" u="sng" dirty="0">
                <a:latin typeface="Times New Roman" pitchFamily="18" charset="0"/>
                <a:cs typeface="Times New Roman" pitchFamily="18" charset="0"/>
              </a:rPr>
              <a:t>If you believe you have bought a counterfeit drug, report </a:t>
            </a:r>
            <a:r>
              <a:rPr lang="en-US" sz="1600" b="1" u="sng" dirty="0" smtClean="0">
                <a:latin typeface="Times New Roman" pitchFamily="18" charset="0"/>
                <a:cs typeface="Times New Roman" pitchFamily="18" charset="0"/>
              </a:rPr>
              <a:t>it</a:t>
            </a:r>
            <a:r>
              <a:rPr lang="en-US" sz="1600" u="sng"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Contact the pharmacist who sold you the medication. Your pharmacist will know if there has been a legitimate change in the color, shape, taste or packaging of the medication. You can also report your suspicions to the Food and Drug Administration (FDA). </a:t>
            </a:r>
          </a:p>
          <a:p>
            <a:endParaRPr lang="en-US" dirty="0"/>
          </a:p>
        </p:txBody>
      </p:sp>
    </p:spTree>
    <p:extLst>
      <p:ext uri="{BB962C8B-B14F-4D97-AF65-F5344CB8AC3E}">
        <p14:creationId xmlns:p14="http://schemas.microsoft.com/office/powerpoint/2010/main" val="3060931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130" y="304800"/>
            <a:ext cx="7924800" cy="427038"/>
          </a:xfrm>
        </p:spPr>
        <p:txBody>
          <a:bodyPr/>
          <a:lstStyle/>
          <a:p>
            <a:r>
              <a:rPr lang="en-US" u="sng" dirty="0" smtClean="0"/>
              <a:t>statistics</a:t>
            </a:r>
            <a:endParaRPr lang="en-US" u="sng" dirty="0"/>
          </a:p>
        </p:txBody>
      </p:sp>
      <p:sp>
        <p:nvSpPr>
          <p:cNvPr id="3" name="Content Placeholder 2"/>
          <p:cNvSpPr>
            <a:spLocks noGrp="1"/>
          </p:cNvSpPr>
          <p:nvPr>
            <p:ph sz="quarter" idx="13"/>
          </p:nvPr>
        </p:nvSpPr>
        <p:spPr>
          <a:xfrm>
            <a:off x="511130" y="762000"/>
            <a:ext cx="7924800" cy="1905000"/>
          </a:xfrm>
        </p:spPr>
        <p:txBody>
          <a:bodyPr/>
          <a:lstStyle/>
          <a:p>
            <a:r>
              <a:rPr lang="en-US" dirty="0" smtClean="0">
                <a:latin typeface="Times New Roman" pitchFamily="18" charset="0"/>
                <a:cs typeface="Times New Roman" pitchFamily="18" charset="0"/>
              </a:rPr>
              <a:t>Nearly </a:t>
            </a:r>
            <a:r>
              <a:rPr lang="en-US" dirty="0">
                <a:latin typeface="Times New Roman" pitchFamily="18" charset="0"/>
                <a:cs typeface="Times New Roman" pitchFamily="18" charset="0"/>
              </a:rPr>
              <a:t>half the drugs sold in Angola, Burundi, and the Congo are </a:t>
            </a:r>
            <a:r>
              <a:rPr lang="en-US" dirty="0" smtClean="0">
                <a:latin typeface="Times New Roman" pitchFamily="18" charset="0"/>
                <a:cs typeface="Times New Roman" pitchFamily="18" charset="0"/>
              </a:rPr>
              <a:t>substandard</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About </a:t>
            </a:r>
            <a:r>
              <a:rPr lang="en-US" dirty="0">
                <a:latin typeface="Times New Roman" pitchFamily="18" charset="0"/>
                <a:cs typeface="Times New Roman" pitchFamily="18" charset="0"/>
              </a:rPr>
              <a:t>two thirds of artesunate (anti-malaria) drugs in Laos, Myanmar Cambodia and Vietnam contain insufficient active </a:t>
            </a:r>
            <a:r>
              <a:rPr lang="en-US" dirty="0" smtClean="0">
                <a:latin typeface="Times New Roman" pitchFamily="18" charset="0"/>
                <a:cs typeface="Times New Roman" pitchFamily="18" charset="0"/>
              </a:rPr>
              <a:t>ingredient</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Most </a:t>
            </a:r>
            <a:r>
              <a:rPr lang="en-US" dirty="0">
                <a:latin typeface="Times New Roman" pitchFamily="18" charset="0"/>
                <a:cs typeface="Times New Roman" pitchFamily="18" charset="0"/>
              </a:rPr>
              <a:t>fake drugs originate from China and </a:t>
            </a:r>
            <a:r>
              <a:rPr lang="en-US" dirty="0" smtClean="0">
                <a:latin typeface="Times New Roman" pitchFamily="18" charset="0"/>
                <a:cs typeface="Times New Roman" pitchFamily="18" charset="0"/>
              </a:rPr>
              <a:t>India</a:t>
            </a:r>
          </a:p>
          <a:p>
            <a:r>
              <a:rPr lang="en-US" dirty="0">
                <a:latin typeface="Times New Roman" pitchFamily="18" charset="0"/>
                <a:cs typeface="Times New Roman" pitchFamily="18" charset="0"/>
              </a:rPr>
              <a:t>Fake drugs kill over 700,000 people every year</a:t>
            </a:r>
          </a:p>
        </p:txBody>
      </p:sp>
      <p:pic>
        <p:nvPicPr>
          <p:cNvPr id="1026" name="Picture 2" descr="http://www.fda.gov/ucm/groups/fdagov-public/documents/image/ucm1732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687472"/>
            <a:ext cx="4119824"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3.bp.blogspot.com/_MJcbHOm51QM/TUhUB14lQFI/AAAAAAAABTE/7NjsFQoHsyY/s1600/Counterfeit%2Bscenari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2743200"/>
            <a:ext cx="4168730" cy="3104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891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Frequently asked questions</a:t>
            </a:r>
            <a:endParaRPr lang="en-US" u="sng"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065659339"/>
              </p:ext>
            </p:extLst>
          </p:nvPr>
        </p:nvGraphicFramePr>
        <p:xfrm>
          <a:off x="381000" y="1600200"/>
          <a:ext cx="5953125" cy="2621280"/>
        </p:xfrm>
        <a:graphic>
          <a:graphicData uri="http://schemas.openxmlformats.org/drawingml/2006/table">
            <a:tbl>
              <a:tblPr/>
              <a:tblGrid>
                <a:gridCol w="5953125"/>
              </a:tblGrid>
              <a:tr h="0">
                <a:tc>
                  <a:txBody>
                    <a:bodyPr/>
                    <a:lstStyle/>
                    <a:p>
                      <a:r>
                        <a:rPr lang="en-US" sz="1600" b="1" u="sng" dirty="0">
                          <a:latin typeface="Times New Roman" pitchFamily="18" charset="0"/>
                          <a:cs typeface="Times New Roman" pitchFamily="18" charset="0"/>
                        </a:rPr>
                        <a:t>How can I get my money back?</a:t>
                      </a:r>
                      <a:r>
                        <a:rPr lang="en-US" sz="1600" u="sng" dirty="0">
                          <a:latin typeface="Times New Roman" pitchFamily="18" charset="0"/>
                          <a:cs typeface="Times New Roman" pitchFamily="18" charset="0"/>
                        </a:rPr>
                        <a:t> </a:t>
                      </a:r>
                    </a:p>
                  </a:txBody>
                  <a:tcPr anchor="ctr">
                    <a:lnL>
                      <a:noFill/>
                    </a:lnL>
                    <a:lnR>
                      <a:noFill/>
                    </a:lnR>
                    <a:lnT>
                      <a:noFill/>
                    </a:lnT>
                    <a:lnB>
                      <a:noFill/>
                    </a:lnB>
                  </a:tcPr>
                </a:tc>
              </a:tr>
              <a:tr h="0">
                <a:tc>
                  <a:txBody>
                    <a:bodyPr/>
                    <a:lstStyle/>
                    <a:p>
                      <a:r>
                        <a:rPr lang="en-US" sz="1600" dirty="0">
                          <a:effectLst/>
                          <a:latin typeface="Times New Roman" pitchFamily="18" charset="0"/>
                          <a:cs typeface="Times New Roman" pitchFamily="18" charset="0"/>
                        </a:rPr>
                        <a:t>If law enforcement agencies take legal action, they try to recover victims’ money, but it’s not always possible. If you paid with a credit card or the money was debited from your bank account, you may be able to dispute the charges or debit. Contact your credit card issuer or bank immediately. If the charge was on your telephone bill, contact the company that sent you the bill to find out how you can dispute the charge. Some online auction sites have insurance that covers at least a portion of the loss in auction transactions. Read the terms and conditions of the insurance carefully before you bid. </a:t>
                      </a:r>
                      <a:endParaRPr lang="en-US" sz="1600" dirty="0">
                        <a:latin typeface="Times New Roman" pitchFamily="18" charset="0"/>
                        <a:cs typeface="Times New Roman" pitchFamily="18" charset="0"/>
                      </a:endParaRPr>
                    </a:p>
                  </a:txBody>
                  <a:tcPr anchor="ctr">
                    <a:lnL>
                      <a:noFill/>
                    </a:lnL>
                    <a:lnR>
                      <a:noFill/>
                    </a:lnR>
                    <a:lnT>
                      <a:noFill/>
                    </a:lnT>
                    <a:lnB>
                      <a:noFill/>
                    </a:lnB>
                  </a:tcPr>
                </a:tc>
              </a:tr>
            </a:tbl>
          </a:graphicData>
        </a:graphic>
      </p:graphicFrame>
    </p:spTree>
    <p:extLst>
      <p:ext uri="{BB962C8B-B14F-4D97-AF65-F5344CB8AC3E}">
        <p14:creationId xmlns:p14="http://schemas.microsoft.com/office/powerpoint/2010/main" val="1058481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924800" cy="503238"/>
          </a:xfrm>
        </p:spPr>
        <p:txBody>
          <a:bodyPr/>
          <a:lstStyle/>
          <a:p>
            <a:r>
              <a:rPr lang="en-US" u="sng" dirty="0"/>
              <a:t>Frequently asked </a:t>
            </a:r>
            <a:r>
              <a:rPr lang="en-US" u="sng" dirty="0" smtClean="0"/>
              <a:t>questions cont.</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17850680"/>
              </p:ext>
            </p:extLst>
          </p:nvPr>
        </p:nvGraphicFramePr>
        <p:xfrm>
          <a:off x="762000" y="685800"/>
          <a:ext cx="5086530" cy="5408079"/>
        </p:xfrm>
        <a:graphic>
          <a:graphicData uri="http://schemas.openxmlformats.org/drawingml/2006/table">
            <a:tbl>
              <a:tblPr/>
              <a:tblGrid>
                <a:gridCol w="5086530"/>
              </a:tblGrid>
              <a:tr h="546904">
                <a:tc>
                  <a:txBody>
                    <a:bodyPr/>
                    <a:lstStyle/>
                    <a:p>
                      <a:r>
                        <a:rPr lang="en-US" sz="1400" b="1" dirty="0">
                          <a:latin typeface="Times New Roman" pitchFamily="18" charset="0"/>
                          <a:cs typeface="Times New Roman" pitchFamily="18" charset="0"/>
                        </a:rPr>
                        <a:t>How can I tell if something might be a scam?</a:t>
                      </a:r>
                      <a:r>
                        <a:rPr lang="en-US" sz="1400" dirty="0">
                          <a:latin typeface="Times New Roman" pitchFamily="18" charset="0"/>
                          <a:cs typeface="Times New Roman" pitchFamily="18" charset="0"/>
                        </a:rPr>
                        <a:t> </a:t>
                      </a:r>
                    </a:p>
                  </a:txBody>
                  <a:tcPr marL="78129" marR="78129" marT="39065" marB="39065" anchor="ctr">
                    <a:lnL>
                      <a:noFill/>
                    </a:lnL>
                    <a:lnR>
                      <a:noFill/>
                    </a:lnR>
                    <a:lnT>
                      <a:noFill/>
                    </a:lnT>
                    <a:lnB>
                      <a:noFill/>
                    </a:lnB>
                  </a:tcPr>
                </a:tc>
              </a:tr>
              <a:tr h="729205">
                <a:tc>
                  <a:txBody>
                    <a:bodyPr/>
                    <a:lstStyle/>
                    <a:p>
                      <a:r>
                        <a:rPr lang="en-US" sz="1400" dirty="0" smtClean="0">
                          <a:effectLst/>
                          <a:latin typeface="Times New Roman" pitchFamily="18" charset="0"/>
                          <a:cs typeface="Times New Roman" pitchFamily="18" charset="0"/>
                        </a:rPr>
                        <a:t>It’s </a:t>
                      </a:r>
                      <a:r>
                        <a:rPr lang="en-US" sz="1400" dirty="0">
                          <a:effectLst/>
                          <a:latin typeface="Times New Roman" pitchFamily="18" charset="0"/>
                          <a:cs typeface="Times New Roman" pitchFamily="18" charset="0"/>
                        </a:rPr>
                        <a:t>probably a scam if someone:</a:t>
                      </a:r>
                      <a:endParaRPr lang="en-US" sz="1400" dirty="0">
                        <a:latin typeface="Times New Roman" pitchFamily="18" charset="0"/>
                        <a:cs typeface="Times New Roman" pitchFamily="18" charset="0"/>
                      </a:endParaRPr>
                    </a:p>
                  </a:txBody>
                  <a:tcPr marL="78129" marR="78129" marT="39065" marB="39065" anchor="ctr">
                    <a:lnL>
                      <a:noFill/>
                    </a:lnL>
                    <a:lnR>
                      <a:noFill/>
                    </a:lnR>
                    <a:lnT>
                      <a:noFill/>
                    </a:lnT>
                    <a:lnB>
                      <a:noFill/>
                    </a:lnB>
                  </a:tcPr>
                </a:tc>
              </a:tr>
              <a:tr h="2838691">
                <a:tc>
                  <a:txBody>
                    <a:bodyPr/>
                    <a:lstStyle/>
                    <a:p>
                      <a:pPr>
                        <a:buFont typeface="Arial"/>
                        <a:buChar char="•"/>
                      </a:pPr>
                      <a:r>
                        <a:rPr lang="en-US" sz="1400" dirty="0">
                          <a:effectLst/>
                          <a:latin typeface="Times New Roman" pitchFamily="18" charset="0"/>
                          <a:cs typeface="Times New Roman" pitchFamily="18" charset="0"/>
                        </a:rPr>
                        <a:t>Makes an offer that sounds too good to be true;</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Promises that you can win money, make money, or borrow money easily;</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Asks for money to enter a contest, win a sweepstakes or lottery, or claim a prize;</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Refuses to send you written information before you agree to buy or donate;</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Refuses to give you a physical address; </a:t>
                      </a:r>
                      <a:endParaRPr lang="en-US" sz="1400" dirty="0">
                        <a:latin typeface="Times New Roman" pitchFamily="18" charset="0"/>
                        <a:cs typeface="Times New Roman" pitchFamily="18" charset="0"/>
                      </a:endParaRPr>
                    </a:p>
                    <a:p>
                      <a:pPr>
                        <a:buFont typeface="Arial"/>
                        <a:buChar char="•"/>
                      </a:pPr>
                      <a:r>
                        <a:rPr lang="en-US" sz="1400" dirty="0">
                          <a:effectLst/>
                          <a:latin typeface="Times New Roman" pitchFamily="18" charset="0"/>
                          <a:cs typeface="Times New Roman" pitchFamily="18" charset="0"/>
                        </a:rPr>
                        <a:t>Refuses to give you the details of the offer before you make any payment;</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Requests your bank account or credit card number when you are not making a purchase with that account; </a:t>
                      </a:r>
                      <a:endParaRPr lang="en-US" sz="1400" dirty="0">
                        <a:latin typeface="Times New Roman" pitchFamily="18" charset="0"/>
                        <a:cs typeface="Times New Roman" pitchFamily="18" charset="0"/>
                      </a:endParaRPr>
                    </a:p>
                    <a:p>
                      <a:pPr>
                        <a:buFont typeface="Arial"/>
                        <a:buChar char="•"/>
                      </a:pPr>
                      <a:r>
                        <a:rPr lang="en-US" sz="1400" dirty="0">
                          <a:effectLst/>
                          <a:latin typeface="Times New Roman" pitchFamily="18" charset="0"/>
                          <a:cs typeface="Times New Roman" pitchFamily="18" charset="0"/>
                        </a:rPr>
                        <a:t>Uses scare tactics or pressure to act immediately;</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Insists that you wire money or have a courier pick up your payment;</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Refuses to stop calling after you’ve asked not to be called again;</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Contacts you to ask for personal information the company already has.</a:t>
                      </a:r>
                      <a:r>
                        <a:rPr lang="en-US" sz="1400" dirty="0">
                          <a:latin typeface="Times New Roman" pitchFamily="18" charset="0"/>
                          <a:cs typeface="Times New Roman" pitchFamily="18" charset="0"/>
                        </a:rPr>
                        <a:t> </a:t>
                      </a:r>
                    </a:p>
                    <a:p>
                      <a:pPr>
                        <a:buFont typeface="Arial"/>
                        <a:buChar char="•"/>
                      </a:pPr>
                      <a:r>
                        <a:rPr lang="en-US" sz="1400" dirty="0">
                          <a:effectLst/>
                          <a:latin typeface="Times New Roman" pitchFamily="18" charset="0"/>
                          <a:cs typeface="Times New Roman" pitchFamily="18" charset="0"/>
                        </a:rPr>
                        <a:t>Gives you a check or money order and asks you to send some of the money somewhere.    </a:t>
                      </a:r>
                      <a:endParaRPr lang="en-US" sz="1400" dirty="0">
                        <a:latin typeface="Times New Roman" pitchFamily="18" charset="0"/>
                        <a:cs typeface="Times New Roman" pitchFamily="18" charset="0"/>
                      </a:endParaRPr>
                    </a:p>
                  </a:txBody>
                  <a:tcPr marL="78129" marR="78129" marT="39065" marB="39065" anchor="ctr">
                    <a:lnL>
                      <a:noFill/>
                    </a:lnL>
                    <a:lnR>
                      <a:noFill/>
                    </a:lnR>
                    <a:lnT>
                      <a:noFill/>
                    </a:lnT>
                    <a:lnB>
                      <a:noFill/>
                    </a:lnB>
                  </a:tcPr>
                </a:tc>
              </a:tr>
            </a:tbl>
          </a:graphicData>
        </a:graphic>
      </p:graphicFrame>
    </p:spTree>
    <p:extLst>
      <p:ext uri="{BB962C8B-B14F-4D97-AF65-F5344CB8AC3E}">
        <p14:creationId xmlns:p14="http://schemas.microsoft.com/office/powerpoint/2010/main" val="3634211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924800" cy="427038"/>
          </a:xfrm>
        </p:spPr>
        <p:txBody>
          <a:bodyPr/>
          <a:lstStyle/>
          <a:p>
            <a:r>
              <a:rPr lang="en-US" u="sng" dirty="0" smtClean="0"/>
              <a:t>links</a:t>
            </a:r>
            <a:endParaRPr lang="en-US" u="sng" dirty="0"/>
          </a:p>
        </p:txBody>
      </p:sp>
      <p:sp>
        <p:nvSpPr>
          <p:cNvPr id="3" name="Content Placeholder 2"/>
          <p:cNvSpPr>
            <a:spLocks noGrp="1"/>
          </p:cNvSpPr>
          <p:nvPr>
            <p:ph sz="quarter" idx="13"/>
          </p:nvPr>
        </p:nvSpPr>
        <p:spPr>
          <a:xfrm>
            <a:off x="609600" y="533400"/>
            <a:ext cx="7924800" cy="5943600"/>
          </a:xfrm>
        </p:spPr>
        <p:txBody>
          <a:bodyPr>
            <a:normAutofit/>
          </a:bodyPr>
          <a:lstStyle/>
          <a:p>
            <a:r>
              <a:rPr lang="en-US" sz="1400" u="sng" dirty="0">
                <a:latin typeface="Times New Roman" pitchFamily="18" charset="0"/>
                <a:cs typeface="Times New Roman" pitchFamily="18" charset="0"/>
                <a:hlinkClick r:id="rId2"/>
              </a:rPr>
              <a:t>http://</a:t>
            </a:r>
            <a:r>
              <a:rPr lang="en-US" sz="1400" u="sng" dirty="0" smtClean="0">
                <a:latin typeface="Times New Roman" pitchFamily="18" charset="0"/>
                <a:cs typeface="Times New Roman" pitchFamily="18" charset="0"/>
                <a:hlinkClick r:id="rId2"/>
              </a:rPr>
              <a:t>www.fraud.org/fakedrugs/faq.htm</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3"/>
              </a:rPr>
              <a:t>http://</a:t>
            </a:r>
            <a:r>
              <a:rPr lang="en-US" sz="1400" u="sng" dirty="0" smtClean="0">
                <a:latin typeface="Times New Roman" pitchFamily="18" charset="0"/>
                <a:cs typeface="Times New Roman" pitchFamily="18" charset="0"/>
                <a:hlinkClick r:id="rId3"/>
              </a:rPr>
              <a:t>www.fraud.org/fakedrugs/tips.htm</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4"/>
              </a:rPr>
              <a:t>http://www.fraud.org/fakedrugs/report.htm</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5"/>
              </a:rPr>
              <a:t>http://www.fiercepharma.com/special-reports/top-counterfeit-drug-events-2012</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6"/>
              </a:rPr>
              <a:t>http://www.fda.gov/Drugs/ResourcesForYou/Consumers/BuyingUsingMedicineSafely/CounterfeitMedicine/default.htm</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7"/>
              </a:rPr>
              <a:t>http://upload.wikimedia.org/wikipedia/commons/6/66/CBP_with_bag_of_seized_counterfeit_Viagra.jpg</a:t>
            </a:r>
            <a:r>
              <a:rPr lang="en-US" sz="1400" dirty="0">
                <a:latin typeface="Times New Roman" pitchFamily="18" charset="0"/>
                <a:cs typeface="Times New Roman" pitchFamily="18" charset="0"/>
              </a:rPr>
              <a:t> - pic</a:t>
            </a:r>
          </a:p>
          <a:p>
            <a:r>
              <a:rPr lang="en-US" sz="1400" u="sng" dirty="0">
                <a:latin typeface="Times New Roman" pitchFamily="18" charset="0"/>
                <a:cs typeface="Times New Roman" pitchFamily="18" charset="0"/>
                <a:hlinkClick r:id="rId8"/>
              </a:rPr>
              <a:t>http://counterfeitdrugs.wordpress.com/category/fake-pharmaceuticals-in-depth/</a:t>
            </a:r>
            <a:endParaRPr lang="en-US" sz="1400" dirty="0">
              <a:latin typeface="Times New Roman" pitchFamily="18" charset="0"/>
              <a:cs typeface="Times New Roman" pitchFamily="18" charset="0"/>
            </a:endParaRPr>
          </a:p>
          <a:p>
            <a:r>
              <a:rPr lang="en-US" sz="1400" u="sng" dirty="0">
                <a:latin typeface="Times New Roman" pitchFamily="18" charset="0"/>
                <a:cs typeface="Times New Roman" pitchFamily="18" charset="0"/>
                <a:hlinkClick r:id="rId9"/>
              </a:rPr>
              <a:t>http://</a:t>
            </a:r>
            <a:r>
              <a:rPr lang="en-US" sz="1400" u="sng" dirty="0" smtClean="0">
                <a:latin typeface="Times New Roman" pitchFamily="18" charset="0"/>
                <a:cs typeface="Times New Roman" pitchFamily="18" charset="0"/>
                <a:hlinkClick r:id="rId9"/>
              </a:rPr>
              <a:t>www.bizjournals.com/southflorida/news/2013/01/09/canadian-gets-2-years-for-selling.html</a:t>
            </a:r>
            <a:endParaRPr lang="en-US" sz="1400" u="sng" dirty="0" smtClean="0">
              <a:latin typeface="Times New Roman" pitchFamily="18" charset="0"/>
              <a:cs typeface="Times New Roman" pitchFamily="18" charset="0"/>
            </a:endParaRPr>
          </a:p>
          <a:p>
            <a:r>
              <a:rPr lang="en-US" sz="1400" dirty="0">
                <a:latin typeface="Times New Roman" pitchFamily="18" charset="0"/>
                <a:cs typeface="Times New Roman" pitchFamily="18" charset="0"/>
                <a:hlinkClick r:id="rId10"/>
              </a:rPr>
              <a:t>http://</a:t>
            </a:r>
            <a:r>
              <a:rPr lang="en-US" sz="1400" dirty="0" smtClean="0">
                <a:latin typeface="Times New Roman" pitchFamily="18" charset="0"/>
                <a:cs typeface="Times New Roman" pitchFamily="18" charset="0"/>
                <a:hlinkClick r:id="rId10"/>
              </a:rPr>
              <a:t>www.policynetwork.net/health/media/fake-drugs-kill-over-700000-people-every-year-new-report</a:t>
            </a:r>
            <a:endParaRPr lang="en-US" sz="1400" dirty="0" smtClean="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930723276"/>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60</TotalTime>
  <Words>802</Words>
  <Application>Microsoft Office PowerPoint</Application>
  <PresentationFormat>On-screen Show (4:3)</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Horizon</vt:lpstr>
      <vt:lpstr>Counterfeit Drugs</vt:lpstr>
      <vt:lpstr>What are counterfeit drugs?</vt:lpstr>
      <vt:lpstr>Current scams</vt:lpstr>
      <vt:lpstr>Tips to Avoid counterfeit drugs</vt:lpstr>
      <vt:lpstr>statistics</vt:lpstr>
      <vt:lpstr>Frequently asked questions</vt:lpstr>
      <vt:lpstr>Frequently asked questions cont.</vt:lpstr>
      <vt:lpstr>links</vt:lpstr>
    </vt:vector>
  </TitlesOfParts>
  <Company>umsd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Counterfeit Drugs</dc:title>
  <dc:creator>Kyle Purchase</dc:creator>
  <cp:lastModifiedBy>Linda Christensen</cp:lastModifiedBy>
  <cp:revision>32</cp:revision>
  <dcterms:created xsi:type="dcterms:W3CDTF">2013-01-15T18:27:19Z</dcterms:created>
  <dcterms:modified xsi:type="dcterms:W3CDTF">2013-01-22T14:52:57Z</dcterms:modified>
</cp:coreProperties>
</file>