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EDF74A-9590-40E6-8436-F2DB6474487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1848558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DF74A-9590-40E6-8436-F2DB6474487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1524689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DF74A-9590-40E6-8436-F2DB6474487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4151902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DF74A-9590-40E6-8436-F2DB6474487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2045236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EDF74A-9590-40E6-8436-F2DB64744879}"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4181318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EDF74A-9590-40E6-8436-F2DB64744879}"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340915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EDF74A-9590-40E6-8436-F2DB64744879}" type="datetimeFigureOut">
              <a:rPr lang="en-US" smtClean="0"/>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3605238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EDF74A-9590-40E6-8436-F2DB64744879}" type="datetimeFigureOut">
              <a:rPr lang="en-US" smtClean="0"/>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1436824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DF74A-9590-40E6-8436-F2DB64744879}"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112237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DF74A-9590-40E6-8436-F2DB64744879}"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1333860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DF74A-9590-40E6-8436-F2DB64744879}"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EE0A27-62CF-4732-B68A-0CB016646FA0}" type="slidenum">
              <a:rPr lang="en-US" smtClean="0"/>
              <a:t>‹#›</a:t>
            </a:fld>
            <a:endParaRPr lang="en-US"/>
          </a:p>
        </p:txBody>
      </p:sp>
    </p:spTree>
    <p:extLst>
      <p:ext uri="{BB962C8B-B14F-4D97-AF65-F5344CB8AC3E}">
        <p14:creationId xmlns:p14="http://schemas.microsoft.com/office/powerpoint/2010/main" val="2193899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DF74A-9590-40E6-8436-F2DB64744879}" type="datetimeFigureOut">
              <a:rPr lang="en-US" smtClean="0"/>
              <a:t>5/27/2014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EE0A27-62CF-4732-B68A-0CB016646FA0}" type="slidenum">
              <a:rPr lang="en-US" smtClean="0"/>
              <a:t>‹#›</a:t>
            </a:fld>
            <a:endParaRPr lang="en-US"/>
          </a:p>
        </p:txBody>
      </p:sp>
    </p:spTree>
    <p:extLst>
      <p:ext uri="{BB962C8B-B14F-4D97-AF65-F5344CB8AC3E}">
        <p14:creationId xmlns:p14="http://schemas.microsoft.com/office/powerpoint/2010/main" val="3836727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legal-dictionary.thefreedictionary.com/fraud" TargetMode="External"/><Relationship Id="rId2" Type="http://schemas.openxmlformats.org/officeDocument/2006/relationships/hyperlink" Target="http://fraud.org/learn/older-adult-fraud" TargetMode="External"/><Relationship Id="rId1" Type="http://schemas.openxmlformats.org/officeDocument/2006/relationships/slideLayout" Target="../slideLayouts/slideLayout2.xml"/><Relationship Id="rId5" Type="http://schemas.openxmlformats.org/officeDocument/2006/relationships/hyperlink" Target="http://www.elderangels.com/frequently-asked-questions.html" TargetMode="External"/><Relationship Id="rId4" Type="http://schemas.openxmlformats.org/officeDocument/2006/relationships/hyperlink" Target="http://money.msn.com/retirement/6-scams-aimed-at-the-elderl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Elder Fraud 	</a:t>
            </a:r>
            <a:endParaRPr lang="en-US" dirty="0"/>
          </a:p>
        </p:txBody>
      </p:sp>
      <p:sp>
        <p:nvSpPr>
          <p:cNvPr id="3" name="Subtitle 2"/>
          <p:cNvSpPr>
            <a:spLocks noGrp="1"/>
          </p:cNvSpPr>
          <p:nvPr>
            <p:ph type="subTitle" idx="1"/>
          </p:nvPr>
        </p:nvSpPr>
        <p:spPr/>
        <p:txBody>
          <a:bodyPr/>
          <a:lstStyle/>
          <a:p>
            <a:r>
              <a:rPr lang="en-US" dirty="0" err="1" smtClean="0"/>
              <a:t>Kaitlyn</a:t>
            </a:r>
            <a:r>
              <a:rPr lang="en-US" dirty="0" smtClean="0"/>
              <a:t> Flanagan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50" y="685800"/>
            <a:ext cx="21717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005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a:t>
            </a:r>
            <a:r>
              <a:rPr lang="en-US" dirty="0"/>
              <a:t>F</a:t>
            </a:r>
            <a:r>
              <a:rPr lang="en-US" dirty="0" smtClean="0"/>
              <a:t>raud? </a:t>
            </a:r>
            <a:endParaRPr lang="en-US" dirty="0"/>
          </a:p>
        </p:txBody>
      </p:sp>
      <p:sp>
        <p:nvSpPr>
          <p:cNvPr id="5" name="Text Placeholder 4"/>
          <p:cNvSpPr>
            <a:spLocks noGrp="1"/>
          </p:cNvSpPr>
          <p:nvPr>
            <p:ph type="body" idx="1"/>
          </p:nvPr>
        </p:nvSpPr>
        <p:spPr/>
        <p:txBody>
          <a:bodyPr/>
          <a:lstStyle/>
          <a:p>
            <a:r>
              <a:rPr lang="en-US" dirty="0" smtClean="0"/>
              <a:t>Fraud : </a:t>
            </a:r>
            <a:endParaRPr lang="en-US" dirty="0"/>
          </a:p>
        </p:txBody>
      </p:sp>
      <p:sp>
        <p:nvSpPr>
          <p:cNvPr id="6" name="Content Placeholder 5"/>
          <p:cNvSpPr>
            <a:spLocks noGrp="1"/>
          </p:cNvSpPr>
          <p:nvPr>
            <p:ph sz="half" idx="2"/>
          </p:nvPr>
        </p:nvSpPr>
        <p:spPr/>
        <p:txBody>
          <a:bodyPr>
            <a:normAutofit lnSpcReduction="10000"/>
          </a:bodyPr>
          <a:lstStyle/>
          <a:p>
            <a:r>
              <a:rPr lang="en-US" dirty="0" smtClean="0"/>
              <a:t>A false representation of a matter of fact—whether by words or by conduct, by false or misleading allegations, or by concealment of what should have been disclosed—that deceives and is intended to deceive another so that the individual will act upon it to her or his legal injury.</a:t>
            </a:r>
            <a:endParaRPr lang="en-US" dirty="0"/>
          </a:p>
        </p:txBody>
      </p:sp>
      <p:sp>
        <p:nvSpPr>
          <p:cNvPr id="7" name="Text Placeholder 6"/>
          <p:cNvSpPr>
            <a:spLocks noGrp="1"/>
          </p:cNvSpPr>
          <p:nvPr>
            <p:ph type="body" sz="quarter" idx="3"/>
          </p:nvPr>
        </p:nvSpPr>
        <p:spPr/>
        <p:txBody>
          <a:bodyPr/>
          <a:lstStyle/>
          <a:p>
            <a:r>
              <a:rPr lang="en-US" dirty="0" smtClean="0"/>
              <a:t>Elder Fraud : </a:t>
            </a:r>
            <a:endParaRPr lang="en-US" dirty="0"/>
          </a:p>
        </p:txBody>
      </p:sp>
      <p:sp>
        <p:nvSpPr>
          <p:cNvPr id="8" name="Content Placeholder 7"/>
          <p:cNvSpPr>
            <a:spLocks noGrp="1"/>
          </p:cNvSpPr>
          <p:nvPr>
            <p:ph sz="quarter" idx="4"/>
          </p:nvPr>
        </p:nvSpPr>
        <p:spPr/>
        <p:txBody>
          <a:bodyPr>
            <a:normAutofit fontScale="62500" lnSpcReduction="20000"/>
          </a:bodyPr>
          <a:lstStyle/>
          <a:p>
            <a:r>
              <a:rPr lang="en-US" dirty="0" smtClean="0"/>
              <a:t>Fraudulent telemarketers rob people every day, using phones as their weapons. </a:t>
            </a:r>
          </a:p>
          <a:p>
            <a:r>
              <a:rPr lang="en-US" dirty="0" smtClean="0"/>
              <a:t>target seniors because they are generally too polite to hang up</a:t>
            </a:r>
          </a:p>
          <a:p>
            <a:r>
              <a:rPr lang="en-US" dirty="0" smtClean="0"/>
              <a:t>Fraudulent telemarketers are hardened criminals that want to target people to get their savings.</a:t>
            </a:r>
          </a:p>
          <a:p>
            <a:r>
              <a:rPr lang="en-US" dirty="0" smtClean="0"/>
              <a:t> They're so good at what they do, they can even persuade people to mortgage their homes to participate in their phony sweepstakes, investment offers, and other schemes.</a:t>
            </a:r>
          </a:p>
          <a:p>
            <a:r>
              <a:rPr lang="en-US" dirty="0" smtClean="0"/>
              <a:t> Sometimes they use scare tactics to sell products or services. </a:t>
            </a:r>
          </a:p>
          <a:p>
            <a:r>
              <a:rPr lang="en-US" dirty="0" smtClean="0"/>
              <a:t>And in other ways, they impersonate well-known companies or charities to trick seniors.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14859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644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Current Scams </a:t>
            </a:r>
            <a:endParaRPr lang="en-US" dirty="0"/>
          </a:p>
        </p:txBody>
      </p:sp>
      <p:sp>
        <p:nvSpPr>
          <p:cNvPr id="8" name="Content Placeholder 7"/>
          <p:cNvSpPr>
            <a:spLocks noGrp="1"/>
          </p:cNvSpPr>
          <p:nvPr>
            <p:ph idx="1"/>
          </p:nvPr>
        </p:nvSpPr>
        <p:spPr/>
        <p:txBody>
          <a:bodyPr>
            <a:normAutofit fontScale="77500" lnSpcReduction="20000"/>
          </a:bodyPr>
          <a:lstStyle/>
          <a:p>
            <a:r>
              <a:rPr lang="en-US" dirty="0" smtClean="0"/>
              <a:t>The grandparent scheme- grandparents answer the phone and the caller pretends to be a family member in need of money and the grandparents mail it to them </a:t>
            </a:r>
          </a:p>
          <a:p>
            <a:r>
              <a:rPr lang="en-US" dirty="0" smtClean="0"/>
              <a:t>Social security scam - identity thieves stealing personal information and contacting the Social Security Administration to change the payment routing information to the thieves' own bank accounts or prepaid debit cards.</a:t>
            </a:r>
          </a:p>
          <a:p>
            <a:r>
              <a:rPr lang="en-US" dirty="0" smtClean="0"/>
              <a:t>The fake lottery/sweepstakes -his mail scam comes in two flavors: The "pay to play" scheme or the "you've won - here's your check" scam. The first tactic attracts seniors to buy inexpensive magazine subscriptions in order to enter the contest. In the second case, the elderly person receives an authentic-looking check, with notification he or she has already won the foreign country lottery. </a:t>
            </a:r>
          </a:p>
          <a:p>
            <a:endParaRPr lang="en-US" dirty="0"/>
          </a:p>
        </p:txBody>
      </p:sp>
    </p:spTree>
    <p:extLst>
      <p:ext uri="{BB962C8B-B14F-4D97-AF65-F5344CB8AC3E}">
        <p14:creationId xmlns:p14="http://schemas.microsoft.com/office/powerpoint/2010/main" val="2610988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a:t>
            </a:r>
            <a:endParaRPr lang="en-US" dirty="0"/>
          </a:p>
        </p:txBody>
      </p:sp>
      <p:sp>
        <p:nvSpPr>
          <p:cNvPr id="7" name="Content Placeholder 6"/>
          <p:cNvSpPr>
            <a:spLocks noGrp="1"/>
          </p:cNvSpPr>
          <p:nvPr>
            <p:ph idx="1"/>
          </p:nvPr>
        </p:nvSpPr>
        <p:spPr/>
        <p:txBody>
          <a:bodyPr/>
          <a:lstStyle/>
          <a:p>
            <a:r>
              <a:rPr lang="en-US" dirty="0" smtClean="0"/>
              <a:t>Make sure when receiving a phone call the person who answers the phone calls the family member they received the call from in order to make sure it was them</a:t>
            </a:r>
          </a:p>
          <a:p>
            <a:r>
              <a:rPr lang="en-US" dirty="0" smtClean="0"/>
              <a:t>If something seems sketchy don’t believe it</a:t>
            </a:r>
          </a:p>
          <a:p>
            <a:r>
              <a:rPr lang="en-US" dirty="0" smtClean="0"/>
              <a:t>If it’s a number you don’t know then don’t answer </a:t>
            </a:r>
            <a:endParaRPr lang="en-US" dirty="0"/>
          </a:p>
        </p:txBody>
      </p:sp>
    </p:spTree>
    <p:extLst>
      <p:ext uri="{BB962C8B-B14F-4D97-AF65-F5344CB8AC3E}">
        <p14:creationId xmlns:p14="http://schemas.microsoft.com/office/powerpoint/2010/main" val="1478632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Statistics 	 </a:t>
            </a:r>
            <a:endParaRPr lang="en-US" dirty="0"/>
          </a:p>
        </p:txBody>
      </p:sp>
      <p:sp>
        <p:nvSpPr>
          <p:cNvPr id="10" name="Content Placeholder 9"/>
          <p:cNvSpPr>
            <a:spLocks noGrp="1"/>
          </p:cNvSpPr>
          <p:nvPr>
            <p:ph idx="1"/>
          </p:nvPr>
        </p:nvSpPr>
        <p:spPr/>
        <p:txBody>
          <a:bodyPr/>
          <a:lstStyle/>
          <a:p>
            <a:r>
              <a:rPr lang="en-US" dirty="0" smtClean="0"/>
              <a:t>a 2009 study by the MetLife Mature Market Institute estimates that seniors lose approximately $2.6 billion per year as a result of financial abuse - fraud, as well as theft by family members and acquaintances.</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572000"/>
            <a:ext cx="2816823"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84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 </a:t>
            </a:r>
            <a:endParaRPr lang="en-US" dirty="0"/>
          </a:p>
        </p:txBody>
      </p:sp>
      <p:sp>
        <p:nvSpPr>
          <p:cNvPr id="3" name="Text Placeholder 2"/>
          <p:cNvSpPr>
            <a:spLocks noGrp="1"/>
          </p:cNvSpPr>
          <p:nvPr>
            <p:ph type="body" idx="1"/>
          </p:nvPr>
        </p:nvSpPr>
        <p:spPr/>
        <p:txBody>
          <a:bodyPr/>
          <a:lstStyle/>
          <a:p>
            <a:r>
              <a:rPr lang="en-US" dirty="0" smtClean="0"/>
              <a:t>Questions </a:t>
            </a:r>
            <a:endParaRPr lang="en-US" dirty="0"/>
          </a:p>
        </p:txBody>
      </p:sp>
      <p:sp>
        <p:nvSpPr>
          <p:cNvPr id="4" name="Content Placeholder 3"/>
          <p:cNvSpPr>
            <a:spLocks noGrp="1"/>
          </p:cNvSpPr>
          <p:nvPr>
            <p:ph sz="half" idx="2"/>
          </p:nvPr>
        </p:nvSpPr>
        <p:spPr/>
        <p:txBody>
          <a:bodyPr/>
          <a:lstStyle/>
          <a:p>
            <a:r>
              <a:rPr lang="en-US" sz="1600" dirty="0"/>
              <a:t>I suspect my elderly parents are being financially abused. What should I do? </a:t>
            </a:r>
          </a:p>
          <a:p>
            <a:r>
              <a:rPr lang="en-US" sz="1600" dirty="0"/>
              <a:t>What is a "sweetheart scam?" </a:t>
            </a:r>
          </a:p>
          <a:p>
            <a:r>
              <a:rPr lang="en-US" sz="1600" dirty="0"/>
              <a:t>What is Adult Protective Services?</a:t>
            </a:r>
          </a:p>
          <a:p>
            <a:endParaRPr lang="en-US" dirty="0"/>
          </a:p>
        </p:txBody>
      </p:sp>
      <p:sp>
        <p:nvSpPr>
          <p:cNvPr id="5" name="Text Placeholder 4"/>
          <p:cNvSpPr>
            <a:spLocks noGrp="1"/>
          </p:cNvSpPr>
          <p:nvPr>
            <p:ph type="body" sz="quarter" idx="3"/>
          </p:nvPr>
        </p:nvSpPr>
        <p:spPr/>
        <p:txBody>
          <a:bodyPr/>
          <a:lstStyle/>
          <a:p>
            <a:r>
              <a:rPr lang="en-US" dirty="0" smtClean="0"/>
              <a:t>Answers </a:t>
            </a:r>
            <a:endParaRPr lang="en-US" dirty="0"/>
          </a:p>
        </p:txBody>
      </p:sp>
      <p:sp>
        <p:nvSpPr>
          <p:cNvPr id="6" name="Content Placeholder 5"/>
          <p:cNvSpPr>
            <a:spLocks noGrp="1"/>
          </p:cNvSpPr>
          <p:nvPr>
            <p:ph sz="quarter" idx="4"/>
          </p:nvPr>
        </p:nvSpPr>
        <p:spPr/>
        <p:txBody>
          <a:bodyPr>
            <a:normAutofit/>
          </a:bodyPr>
          <a:lstStyle/>
          <a:p>
            <a:r>
              <a:rPr lang="en-US" sz="1400" dirty="0"/>
              <a:t> If you feel they are in danger then call 911.  If not, then begin compiling as much information about the situation as possible.  Get identifying information on the suspect and try to gather evidence of the </a:t>
            </a:r>
            <a:r>
              <a:rPr lang="en-US" sz="1400" dirty="0" smtClean="0"/>
              <a:t>financial </a:t>
            </a:r>
            <a:r>
              <a:rPr lang="en-US" sz="1400" dirty="0"/>
              <a:t>abuse. </a:t>
            </a:r>
            <a:endParaRPr lang="en-US" sz="1400" dirty="0" smtClean="0"/>
          </a:p>
          <a:p>
            <a:r>
              <a:rPr lang="en-US" sz="1400" dirty="0" smtClean="0"/>
              <a:t>a </a:t>
            </a:r>
            <a:r>
              <a:rPr lang="en-US" sz="1400" dirty="0"/>
              <a:t>young stranger ingratiating himself or herself to an elderly person, winning the affections of that person or otherwise obtaining psychological control over them, and then taking over the older </a:t>
            </a:r>
            <a:r>
              <a:rPr lang="en-US" sz="1400" dirty="0" smtClean="0"/>
              <a:t>person's </a:t>
            </a:r>
            <a:r>
              <a:rPr lang="en-US" sz="1400" dirty="0"/>
              <a:t>estate or financial </a:t>
            </a:r>
            <a:r>
              <a:rPr lang="en-US" sz="1400" dirty="0" smtClean="0"/>
              <a:t>affairs</a:t>
            </a:r>
          </a:p>
          <a:p>
            <a:r>
              <a:rPr lang="en-US" sz="1400" dirty="0"/>
              <a:t>Adult Protective Services is responsible for investigating abuse, neglect, and exploitation of adults who are elderly or have disabilities.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902508"/>
            <a:ext cx="2234554" cy="148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462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Citations </a:t>
            </a:r>
            <a:endParaRPr lang="en-US" dirty="0"/>
          </a:p>
        </p:txBody>
      </p:sp>
      <p:sp>
        <p:nvSpPr>
          <p:cNvPr id="8" name="Content Placeholder 7"/>
          <p:cNvSpPr>
            <a:spLocks noGrp="1"/>
          </p:cNvSpPr>
          <p:nvPr>
            <p:ph idx="1"/>
          </p:nvPr>
        </p:nvSpPr>
        <p:spPr/>
        <p:txBody>
          <a:bodyPr/>
          <a:lstStyle/>
          <a:p>
            <a:r>
              <a:rPr lang="en-US" dirty="0" smtClean="0">
                <a:hlinkClick r:id="rId2"/>
              </a:rPr>
              <a:t>http://fraud.org/learn/older-adult-fraud</a:t>
            </a:r>
            <a:endParaRPr lang="en-US" dirty="0" smtClean="0"/>
          </a:p>
          <a:p>
            <a:r>
              <a:rPr lang="en-US" dirty="0" smtClean="0">
                <a:hlinkClick r:id="rId3"/>
              </a:rPr>
              <a:t>http://legal-dictionary.thefreedictionary.com/fraud</a:t>
            </a:r>
            <a:endParaRPr lang="en-US" dirty="0" smtClean="0"/>
          </a:p>
          <a:p>
            <a:r>
              <a:rPr lang="en-US" dirty="0" smtClean="0">
                <a:hlinkClick r:id="rId4"/>
              </a:rPr>
              <a:t>http://money.msn.com/retirement/6-scams-aimed-at-the-elderly</a:t>
            </a:r>
            <a:endParaRPr lang="en-US" dirty="0" smtClean="0"/>
          </a:p>
          <a:p>
            <a:r>
              <a:rPr lang="en-US" dirty="0">
                <a:hlinkClick r:id="rId5"/>
              </a:rPr>
              <a:t>http://</a:t>
            </a:r>
            <a:r>
              <a:rPr lang="en-US" dirty="0" smtClean="0">
                <a:hlinkClick r:id="rId5"/>
              </a:rPr>
              <a:t>www.elderangels.com/frequently-asked-questions.html</a:t>
            </a:r>
            <a:endParaRPr lang="en-US" dirty="0" smtClean="0"/>
          </a:p>
          <a:p>
            <a:endParaRPr lang="en-US" dirty="0" smtClean="0"/>
          </a:p>
          <a:p>
            <a:endParaRPr lang="en-US" dirty="0"/>
          </a:p>
        </p:txBody>
      </p:sp>
    </p:spTree>
    <p:extLst>
      <p:ext uri="{BB962C8B-B14F-4D97-AF65-F5344CB8AC3E}">
        <p14:creationId xmlns:p14="http://schemas.microsoft.com/office/powerpoint/2010/main" val="5311784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535</Words>
  <Application>Microsoft Office PowerPoint</Application>
  <PresentationFormat>On-screen Show (4:3)</PresentationFormat>
  <Paragraphs>36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Elder Fraud  </vt:lpstr>
      <vt:lpstr>What Is Fraud? </vt:lpstr>
      <vt:lpstr>Current Scams </vt:lpstr>
      <vt:lpstr>Tips for avoiding </vt:lpstr>
      <vt:lpstr>Statistics   </vt:lpstr>
      <vt:lpstr>Frequently asked questions </vt:lpstr>
      <vt:lpstr>Citations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Elder Fraud</dc:title>
  <dc:creator>Kaitlyn Flanagan</dc:creator>
  <cp:lastModifiedBy>Linda Christensen</cp:lastModifiedBy>
  <cp:revision>4</cp:revision>
  <dcterms:created xsi:type="dcterms:W3CDTF">2014-05-21T16:06:42Z</dcterms:created>
  <dcterms:modified xsi:type="dcterms:W3CDTF">2014-05-27T14:24:39Z</dcterms:modified>
</cp:coreProperties>
</file>