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189599-FC35-4912-A0D4-EA50364D868F}"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3338015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189599-FC35-4912-A0D4-EA50364D868F}"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330140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189599-FC35-4912-A0D4-EA50364D868F}"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2718901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189599-FC35-4912-A0D4-EA50364D868F}"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2272560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189599-FC35-4912-A0D4-EA50364D868F}"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942926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189599-FC35-4912-A0D4-EA50364D868F}" type="datetimeFigureOut">
              <a:rPr lang="en-US" smtClean="0"/>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1931493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189599-FC35-4912-A0D4-EA50364D868F}" type="datetimeFigureOut">
              <a:rPr lang="en-US" smtClean="0"/>
              <a:t>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3312982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189599-FC35-4912-A0D4-EA50364D868F}" type="datetimeFigureOut">
              <a:rPr lang="en-US" smtClean="0"/>
              <a:t>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3500238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89599-FC35-4912-A0D4-EA50364D868F}" type="datetimeFigureOut">
              <a:rPr lang="en-US" smtClean="0"/>
              <a:t>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2237102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189599-FC35-4912-A0D4-EA50364D868F}" type="datetimeFigureOut">
              <a:rPr lang="en-US" smtClean="0"/>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3791566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189599-FC35-4912-A0D4-EA50364D868F}" type="datetimeFigureOut">
              <a:rPr lang="en-US" smtClean="0"/>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28DD36-C555-48DD-89B0-A532D4809676}" type="slidenum">
              <a:rPr lang="en-US" smtClean="0"/>
              <a:t>‹#›</a:t>
            </a:fld>
            <a:endParaRPr lang="en-US"/>
          </a:p>
        </p:txBody>
      </p:sp>
    </p:spTree>
    <p:extLst>
      <p:ext uri="{BB962C8B-B14F-4D97-AF65-F5344CB8AC3E}">
        <p14:creationId xmlns:p14="http://schemas.microsoft.com/office/powerpoint/2010/main" val="2702841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189599-FC35-4912-A0D4-EA50364D868F}" type="datetimeFigureOut">
              <a:rPr lang="en-US" smtClean="0"/>
              <a:t>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28DD36-C555-48DD-89B0-A532D4809676}" type="slidenum">
              <a:rPr lang="en-US" smtClean="0"/>
              <a:t>‹#›</a:t>
            </a:fld>
            <a:endParaRPr lang="en-US"/>
          </a:p>
        </p:txBody>
      </p:sp>
    </p:spTree>
    <p:extLst>
      <p:ext uri="{BB962C8B-B14F-4D97-AF65-F5344CB8AC3E}">
        <p14:creationId xmlns:p14="http://schemas.microsoft.com/office/powerpoint/2010/main" val="41502850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1143000"/>
            <a:ext cx="6069683" cy="1107996"/>
          </a:xfrm>
          <a:prstGeom prst="rect">
            <a:avLst/>
          </a:prstGeom>
          <a:noFill/>
        </p:spPr>
        <p:txBody>
          <a:bodyPr wrap="square" lIns="91440" tIns="45720" rIns="91440" bIns="45720">
            <a:spAutoFit/>
          </a:bodyPr>
          <a:lstStyle/>
          <a:p>
            <a:pPr algn="ctr"/>
            <a:r>
              <a:rPr lang="en-US" sz="6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Finance Charge</a:t>
            </a:r>
            <a:endParaRPr lang="en-US" sz="6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Rectangle 4"/>
          <p:cNvSpPr/>
          <p:nvPr/>
        </p:nvSpPr>
        <p:spPr>
          <a:xfrm>
            <a:off x="838199" y="2819400"/>
            <a:ext cx="7502621" cy="1754326"/>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Mike Cavanaugh &amp; </a:t>
            </a: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Torin</a:t>
            </a: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Grumm</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32312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5675"/>
            <a:ext cx="8229600" cy="4525963"/>
          </a:xfrm>
        </p:spPr>
        <p:txBody>
          <a:bodyPr>
            <a:normAutofit fontScale="92500" lnSpcReduction="10000"/>
          </a:bodyPr>
          <a:lstStyle/>
          <a:p>
            <a:pPr marL="0" indent="0">
              <a:buNone/>
            </a:pPr>
            <a:r>
              <a:rPr lang="en-US" dirty="0" smtClean="0"/>
              <a:t>Finance charge is the total added cost when one pays in installments for goods or services. The creditor also must declare that the true equivalent annual interest rate or annual percent rate (APR). Thus, 1 ½ percent a month must be stated as 18% a year. Under the law, a credit sales contract must state such details as the cash price of the item; the down payment or trade-in allowance, if any; an itemized list of finance charges; and the total amount to be financed. </a:t>
            </a:r>
            <a:endParaRPr lang="en-US" dirty="0"/>
          </a:p>
        </p:txBody>
      </p:sp>
      <p:sp>
        <p:nvSpPr>
          <p:cNvPr id="4" name="Rectangle 3"/>
          <p:cNvSpPr/>
          <p:nvPr/>
        </p:nvSpPr>
        <p:spPr>
          <a:xfrm>
            <a:off x="2757369" y="76200"/>
            <a:ext cx="3629263"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Definition </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96096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media.theweek.com/img/dir_0080/40310_article_main/if-approved-by-a-federal-judge-a-visa-mastercard-settlement-would-give-merchants-the-power-to.jpg?19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381000"/>
            <a:ext cx="2286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46631">
            <a:off x="3281639" y="2025743"/>
            <a:ext cx="5574987"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https://encrypted-tbn0.gstatic.com/images?q=tbn:ANd9GcTzR9_fqI03u_WiQmMJM2E0potrx2lgFY14KkGw52Sd6-3nSXbOL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7677" y="4343400"/>
            <a:ext cx="3086099" cy="2057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423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4525963"/>
          </a:xfrm>
        </p:spPr>
        <p:txBody>
          <a:bodyPr/>
          <a:lstStyle/>
          <a:p>
            <a:pPr marL="0" indent="0">
              <a:buNone/>
            </a:pPr>
            <a:r>
              <a:rPr lang="en-US" dirty="0" smtClean="0"/>
              <a:t>George went Christmas shopping early in October and paid for the gifts over a period of time using installments. After all the gifts were paid for, George received his finance charge of $500. </a:t>
            </a:r>
            <a:endParaRPr lang="en-US" dirty="0"/>
          </a:p>
        </p:txBody>
      </p:sp>
      <p:pic>
        <p:nvPicPr>
          <p:cNvPr id="3074" name="Picture 2" descr="https://encrypted-tbn3.gstatic.com/images?q=tbn:ANd9GcROtmTspl7I-x3laC9OPEFYsD9K6qdqMw8UQo3X4zFqYV4CJ4LCb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590800"/>
            <a:ext cx="4048125" cy="4048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311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142</Words>
  <Application>Microsoft Office PowerPoint</Application>
  <PresentationFormat>On-screen Show (4:3)</PresentationFormat>
  <Paragraphs>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Torin Grumm</dc:creator>
  <cp:lastModifiedBy>Linda Christensen</cp:lastModifiedBy>
  <cp:revision>2</cp:revision>
  <dcterms:created xsi:type="dcterms:W3CDTF">2014-01-06T13:52:11Z</dcterms:created>
  <dcterms:modified xsi:type="dcterms:W3CDTF">2014-01-06T17:07:11Z</dcterms:modified>
</cp:coreProperties>
</file>