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4" r:id="rId8"/>
    <p:sldId id="261" r:id="rId9"/>
    <p:sldId id="262" r:id="rId10"/>
    <p:sldId id="265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2D188-3BAD-42F3-BCD4-BAF32E3B352C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A4D6-0B94-4117-A7F9-3EA8B5DC36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EF4D5-E19B-422C-BDC8-A662A9852AB7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9C46E-5353-4992-BC57-FDBB7D582D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2FA2-2266-4B7E-ADD6-6EA8DA5B8D46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6AE0C-228E-4096-BDD0-6286BAC35C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DDEA-1E68-4042-8794-CB1D165EA0D2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E845B-9C5E-4F8C-A850-F412C003F4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4C59-4815-4D07-A484-67501FFC37E3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615C5-9E12-44E0-B649-5383DDC606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282C5-F7F2-42D4-B1DD-DC73790EB440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5E13-8924-40FF-A3EE-7DC000432F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73F28-A0E4-4E79-A33B-92E0AAF22AB1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6C19E-9575-4B31-B5D9-B23F50F897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33327-12CA-4F00-BCCD-15BB02FA36D2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35371-DE54-40FB-97BF-89501D41D8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00F78-E0A5-4920-8F3A-A66B18BD3E0A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7A65-5A07-4A07-9539-0D29530637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8253-5A02-4997-B3BF-CEC44C013283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653EC-5C87-479F-9C0E-CE6E7912E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22317-3B9B-480E-951E-09CC02AB8A06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E166A-FFDA-4C25-839A-5DAF6FCC6F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A04FD1-4765-41BA-B57D-9B1AC3DAFFE8}" type="datetimeFigureOut">
              <a:rPr lang="en-US"/>
              <a:pPr>
                <a:defRPr/>
              </a:pPr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A1A66A-9BFC-418D-8A5F-4F308CB14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mp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4288" y="1714500"/>
            <a:ext cx="912971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 dirty="0">
                <a:latin typeface="Brush Script Std"/>
              </a:rPr>
              <a:t>Internet Fraud</a:t>
            </a:r>
          </a:p>
          <a:p>
            <a:pPr algn="ctr"/>
            <a:endParaRPr lang="en-US" sz="4000" dirty="0">
              <a:latin typeface="Brush Script Std"/>
            </a:endParaRPr>
          </a:p>
          <a:p>
            <a:pPr algn="ctr"/>
            <a:r>
              <a:rPr lang="en-US" sz="3600" dirty="0" smtClean="0">
                <a:latin typeface="Brush Script Std"/>
              </a:rPr>
              <a:t>By (NAMES)</a:t>
            </a:r>
            <a:endParaRPr lang="en-US" sz="3600" dirty="0">
              <a:latin typeface="Brush Script St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Lucida Handwriting" pitchFamily="66" charset="0"/>
              </a:rPr>
              <a:t>Frequently Asked Questions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610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I have been threatened over the Internet. What should I do</a:t>
            </a:r>
            <a:r>
              <a:rPr lang="en-US" sz="2800" b="1" dirty="0" smtClean="0">
                <a:latin typeface="Arial Narrow" pitchFamily="34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	If you think you are in danger, please contact your </a:t>
            </a:r>
            <a:r>
              <a:rPr lang="en-US" sz="2800" b="1" dirty="0" smtClean="0">
                <a:latin typeface="Arial Narrow" pitchFamily="34" charset="0"/>
              </a:rPr>
              <a:t>	local </a:t>
            </a:r>
            <a:r>
              <a:rPr lang="en-US" sz="2800" b="1" dirty="0">
                <a:latin typeface="Arial Narrow" pitchFamily="34" charset="0"/>
              </a:rPr>
              <a:t>and/or state police immediately! </a:t>
            </a:r>
            <a:endParaRPr lang="en-US" sz="2800" b="1" dirty="0" smtClean="0"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endParaRPr lang="en-US" sz="2800" b="1" dirty="0"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Should I retain evidence related to my complaint</a:t>
            </a:r>
            <a:r>
              <a:rPr lang="en-US" sz="2800" b="1" dirty="0" smtClean="0">
                <a:latin typeface="Arial Narrow" pitchFamily="34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latin typeface="Arial Narrow" pitchFamily="34" charset="0"/>
              </a:rPr>
              <a:t>	Yes</a:t>
            </a:r>
            <a:r>
              <a:rPr lang="en-US" sz="2800" b="1" dirty="0">
                <a:latin typeface="Arial Narrow" pitchFamily="34" charset="0"/>
              </a:rPr>
              <a:t>, e</a:t>
            </a:r>
            <a:r>
              <a:rPr lang="en-US" sz="2800" b="1" dirty="0" smtClean="0">
                <a:latin typeface="Arial Narrow" pitchFamily="34" charset="0"/>
              </a:rPr>
              <a:t>vidence </a:t>
            </a:r>
            <a:r>
              <a:rPr lang="en-US" sz="2800" b="1" dirty="0">
                <a:latin typeface="Arial Narrow" pitchFamily="34" charset="0"/>
              </a:rPr>
              <a:t>may include, but is not limited to, </a:t>
            </a:r>
            <a:r>
              <a:rPr lang="en-US" sz="2800" b="1" dirty="0" smtClean="0">
                <a:latin typeface="Arial Narrow" pitchFamily="34" charset="0"/>
              </a:rPr>
              <a:t>	the </a:t>
            </a:r>
            <a:r>
              <a:rPr lang="en-US" sz="2800" b="1" dirty="0">
                <a:latin typeface="Arial Narrow" pitchFamily="34" charset="0"/>
              </a:rPr>
              <a:t>following: Canceled </a:t>
            </a:r>
            <a:r>
              <a:rPr lang="en-US" sz="2800" b="1" dirty="0" smtClean="0">
                <a:latin typeface="Arial Narrow" pitchFamily="34" charset="0"/>
              </a:rPr>
              <a:t>checks, </a:t>
            </a:r>
            <a:r>
              <a:rPr lang="en-US" sz="2800" b="1" dirty="0">
                <a:latin typeface="Arial Narrow" pitchFamily="34" charset="0"/>
              </a:rPr>
              <a:t>Certified or </a:t>
            </a:r>
            <a:r>
              <a:rPr lang="en-US" sz="2800" b="1" dirty="0" smtClean="0">
                <a:latin typeface="Arial Narrow" pitchFamily="34" charset="0"/>
              </a:rPr>
              <a:t>	other 	mail receipts, Chat room </a:t>
            </a:r>
            <a:r>
              <a:rPr lang="en-US" sz="2800" b="1" dirty="0">
                <a:latin typeface="Arial Narrow" pitchFamily="34" charset="0"/>
              </a:rPr>
              <a:t>or newsgroup </a:t>
            </a:r>
            <a:r>
              <a:rPr lang="en-US" sz="2800" b="1" dirty="0" smtClean="0">
                <a:latin typeface="Arial Narrow" pitchFamily="34" charset="0"/>
              </a:rPr>
              <a:t>	text, </a:t>
            </a:r>
            <a:r>
              <a:rPr lang="en-US" sz="2800" b="1" dirty="0">
                <a:latin typeface="Arial Narrow" pitchFamily="34" charset="0"/>
              </a:rPr>
              <a:t>Credit </a:t>
            </a:r>
            <a:r>
              <a:rPr lang="en-US" sz="2800" b="1" dirty="0" smtClean="0">
                <a:latin typeface="Arial Narrow" pitchFamily="34" charset="0"/>
              </a:rPr>
              <a:t>	card </a:t>
            </a:r>
            <a:r>
              <a:rPr lang="en-US" sz="2800" b="1" dirty="0">
                <a:latin typeface="Arial Narrow" pitchFamily="34" charset="0"/>
              </a:rPr>
              <a:t>receipts, Money order </a:t>
            </a:r>
            <a:r>
              <a:rPr lang="en-US" sz="2800" b="1" dirty="0" smtClean="0">
                <a:latin typeface="Arial Narrow" pitchFamily="34" charset="0"/>
              </a:rPr>
              <a:t>receipts</a:t>
            </a: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558497">
            <a:off x="7423623" y="2615813"/>
            <a:ext cx="144693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15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51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Citations </a:t>
            </a:r>
          </a:p>
        </p:txBody>
      </p:sp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86868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"Welcome to Fraud.org, Online Home of NCL's Fraud Center." </a:t>
            </a:r>
            <a:r>
              <a:rPr lang="en-US" b="1" i="1" dirty="0">
                <a:latin typeface="Arial Narrow" pitchFamily="34" charset="0"/>
              </a:rPr>
              <a:t>Welcome to Fraud.org, Online Home of NCL's Fraud Center</a:t>
            </a:r>
            <a:r>
              <a:rPr lang="en-US" b="1" dirty="0">
                <a:latin typeface="Arial Narrow" pitchFamily="34" charset="0"/>
              </a:rPr>
              <a:t>. N.p., n.d. Web. 15 Jan. 2013. </a:t>
            </a:r>
            <a:endParaRPr lang="en-US" b="1" dirty="0" smtClean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"Looks Too Good To Be True - FAQs / Tips." </a:t>
            </a:r>
            <a:r>
              <a:rPr lang="en-US" b="1" i="1" dirty="0">
                <a:latin typeface="Arial Narrow" pitchFamily="34" charset="0"/>
              </a:rPr>
              <a:t>Looks Too Good To Be True - FAQs / Tips</a:t>
            </a:r>
            <a:r>
              <a:rPr lang="en-US" b="1" dirty="0">
                <a:latin typeface="Arial Narrow" pitchFamily="34" charset="0"/>
              </a:rPr>
              <a:t>. N.p., n.d. Web. 17 Jan. 2013</a:t>
            </a:r>
            <a:r>
              <a:rPr lang="en-US" b="1" dirty="0" smtClean="0">
                <a:latin typeface="Arial Narrow" pitchFamily="34" charset="0"/>
              </a:rPr>
              <a:t>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"New E-Scams &amp; Warnings." </a:t>
            </a:r>
            <a:r>
              <a:rPr lang="en-US" b="1" i="1" dirty="0">
                <a:latin typeface="Arial Narrow" pitchFamily="34" charset="0"/>
              </a:rPr>
              <a:t>FBI</a:t>
            </a:r>
            <a:r>
              <a:rPr lang="en-US" b="1" dirty="0">
                <a:latin typeface="Arial Narrow" pitchFamily="34" charset="0"/>
              </a:rPr>
              <a:t>. N.p., n.d. Web. 17 Jan. 2013</a:t>
            </a:r>
            <a:r>
              <a:rPr lang="en-US" b="1" dirty="0" smtClean="0">
                <a:latin typeface="Arial Narrow" pitchFamily="34" charset="0"/>
              </a:rPr>
              <a:t>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"Internet Alert: Scammers Sending Fake FBI E-mails Seeking Personal Information." </a:t>
            </a:r>
            <a:r>
              <a:rPr lang="en-US" b="1" i="1" dirty="0">
                <a:latin typeface="Arial Narrow" pitchFamily="34" charset="0"/>
              </a:rPr>
              <a:t>FBI</a:t>
            </a:r>
            <a:r>
              <a:rPr lang="en-US" b="1" dirty="0">
                <a:latin typeface="Arial Narrow" pitchFamily="34" charset="0"/>
              </a:rPr>
              <a:t>. N.p., n.d. Web. 17 Jan. 2013.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Explanation 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4724400" y="1371600"/>
            <a:ext cx="44196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The World Wide Web offers a place for people to buy, sell, read, watch, or listen.</a:t>
            </a:r>
          </a:p>
          <a:p>
            <a:pPr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It is hard for people to distinguish between reliable sources and criminals when you are hiding behind a screen. </a:t>
            </a:r>
          </a:p>
        </p:txBody>
      </p:sp>
      <p:pic>
        <p:nvPicPr>
          <p:cNvPr id="14339" name="Picture 4" descr="internet-sca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43624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228600" y="5486400"/>
            <a:ext cx="891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Scams from phone are now showing up online, just by different people.</a:t>
            </a:r>
            <a:r>
              <a:rPr lang="en-US" sz="2800" dirty="0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Explanation 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685800" y="1905000"/>
            <a:ext cx="78438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New cyber scams are developing in emails or ads.</a:t>
            </a:r>
          </a:p>
          <a:p>
            <a:pPr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You can protect yourself by recognizing the danger signs of fraud. </a:t>
            </a:r>
          </a:p>
          <a:p>
            <a:pPr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It is important to report any fraud to </a:t>
            </a:r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law </a:t>
            </a:r>
            <a:r>
              <a:rPr lang="en-US" sz="2800" b="1" dirty="0">
                <a:latin typeface="Arial Narrow" pitchFamily="34" charset="0"/>
              </a:rPr>
              <a:t>enforcement agencies to shut </a:t>
            </a:r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down </a:t>
            </a:r>
            <a:r>
              <a:rPr lang="en-US" sz="2800" b="1" dirty="0">
                <a:latin typeface="Arial Narrow" pitchFamily="34" charset="0"/>
              </a:rPr>
              <a:t>the company.</a:t>
            </a:r>
          </a:p>
        </p:txBody>
      </p:sp>
      <p:pic>
        <p:nvPicPr>
          <p:cNvPr id="1026" name="Picture 2" descr="http://www.lincoln.ne.gov/city/police/crime/tips/scofra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05200"/>
            <a:ext cx="2743200" cy="298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Current Scam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73724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 Narrow" pitchFamily="34" charset="0"/>
              </a:rPr>
              <a:t>Have you received an email from the FBI? It is probably fake!</a:t>
            </a: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1" y="2438400"/>
            <a:ext cx="2736296" cy="255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74491" y="3004512"/>
            <a:ext cx="5257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The emails appear legitimate, using real FBI employee names. They ask for personal information and details. </a:t>
            </a:r>
          </a:p>
          <a:p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199" y="5181600"/>
            <a:ext cx="83001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 Narrow" pitchFamily="34" charset="0"/>
              </a:rPr>
              <a:t>The FBI has a website for people to check website accuracy for email scams now.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46564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Current Scam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67836"/>
            <a:ext cx="6781800" cy="596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3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Tips to Avoid Fraud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3048000" y="1630338"/>
            <a:ext cx="6096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 Narrow" pitchFamily="34" charset="0"/>
              </a:rPr>
              <a:t>Know who you are dealing with. </a:t>
            </a:r>
            <a:r>
              <a:rPr lang="en-US" sz="2800" dirty="0">
                <a:latin typeface="Arial Narrow" pitchFamily="34" charset="0"/>
              </a:rPr>
              <a:t>If you don’t know the seller, don’t buy the product. Check the Better Business Bureau for information. Check feedback forums for people’s personal experience with a seller. Be sure to write the address and phone number for any future problems.</a:t>
            </a:r>
          </a:p>
          <a:p>
            <a:endParaRPr lang="en-US" sz="2800" dirty="0">
              <a:latin typeface="Arial Narrow" pitchFamily="34" charset="0"/>
            </a:endParaRPr>
          </a:p>
          <a:p>
            <a:r>
              <a:rPr lang="en-US" sz="2800" b="1" dirty="0">
                <a:latin typeface="Arial Narrow" pitchFamily="34" charset="0"/>
              </a:rPr>
              <a:t>Read how the complaints are handled.</a:t>
            </a:r>
            <a:r>
              <a:rPr lang="en-US" sz="2800" dirty="0">
                <a:latin typeface="Arial Narrow" pitchFamily="34" charset="0"/>
              </a:rPr>
              <a:t> Look to see if the company participates in meeting a costumer’s standards. </a:t>
            </a:r>
          </a:p>
        </p:txBody>
      </p:sp>
      <p:pic>
        <p:nvPicPr>
          <p:cNvPr id="5122" name="Picture 2" descr="http://www.la.bbb.org/images/ab_seal_100_w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20437"/>
            <a:ext cx="2496692" cy="405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441743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Tips to Avoid Fraud</a:t>
            </a: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81000" y="1676400"/>
            <a:ext cx="8382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Arial Narrow" pitchFamily="34" charset="0"/>
              </a:rPr>
              <a:t>Be aware that no complaints is no guarantee</a:t>
            </a:r>
            <a:r>
              <a:rPr lang="en-US" sz="2800" dirty="0" smtClean="0">
                <a:latin typeface="Arial Narrow" pitchFamily="34" charset="0"/>
              </a:rPr>
              <a:t>.                     </a:t>
            </a:r>
            <a:r>
              <a:rPr lang="en-US" sz="2800" dirty="0">
                <a:latin typeface="Arial Narrow" pitchFamily="34" charset="0"/>
              </a:rPr>
              <a:t>Some companies leave so quick, there isn't time </a:t>
            </a:r>
            <a:r>
              <a:rPr lang="en-US" sz="2800" dirty="0" smtClean="0">
                <a:latin typeface="Arial Narrow" pitchFamily="34" charset="0"/>
              </a:rPr>
              <a:t>                    for </a:t>
            </a:r>
            <a:r>
              <a:rPr lang="en-US" sz="2800" dirty="0">
                <a:latin typeface="Arial Narrow" pitchFamily="34" charset="0"/>
              </a:rPr>
              <a:t>unhappy costumers to complain. </a:t>
            </a:r>
          </a:p>
          <a:p>
            <a:endParaRPr lang="en-US" sz="2800" dirty="0">
              <a:latin typeface="Arial Narrow" pitchFamily="34" charset="0"/>
            </a:endParaRPr>
          </a:p>
          <a:p>
            <a:r>
              <a:rPr lang="en-US" sz="2800" b="1" dirty="0">
                <a:latin typeface="Arial Narrow" pitchFamily="34" charset="0"/>
              </a:rPr>
              <a:t>Look Around</a:t>
            </a:r>
            <a:r>
              <a:rPr lang="en-US" sz="2800" dirty="0">
                <a:latin typeface="Arial Narrow" pitchFamily="34" charset="0"/>
              </a:rPr>
              <a:t>. Compare services and prices from several companies. A cheap price could mean a fraud, or the seller could just use it to get your attention. </a:t>
            </a:r>
          </a:p>
          <a:p>
            <a:endParaRPr lang="en-US" sz="2800" dirty="0">
              <a:latin typeface="Arial Narrow" pitchFamily="34" charset="0"/>
            </a:endParaRPr>
          </a:p>
          <a:p>
            <a:r>
              <a:rPr lang="en-US" sz="2800" b="1" dirty="0">
                <a:latin typeface="Arial Narrow" pitchFamily="34" charset="0"/>
              </a:rPr>
              <a:t>Understand the offer and resist pressure</a:t>
            </a:r>
            <a:r>
              <a:rPr lang="en-US" sz="2800" dirty="0">
                <a:latin typeface="Arial Narrow" pitchFamily="34" charset="0"/>
              </a:rPr>
              <a:t>. A legitimate seller will not rush you into paying or making a choice. If they demand you act immediately, it is probably a scam.</a:t>
            </a: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4098" name="Picture 2" descr="http://bestclipartblog.com/clipart-pics/glasses-clip-art-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685800"/>
            <a:ext cx="29622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Relevant Statistics (2007)</a:t>
            </a:r>
          </a:p>
        </p:txBody>
      </p:sp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304800" y="1524000"/>
            <a:ext cx="731520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Fake Check Scam 					              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Arial Narrow" pitchFamily="34" charset="0"/>
              </a:rPr>
              <a:t>      (consumer paid with phony check for items sold, and wired money    	back)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Lotteries/Lottery Clubs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Arial Narrow" pitchFamily="34" charset="0"/>
              </a:rPr>
              <a:t>      (requests payment to claim lottery winnings or to help </a:t>
            </a:r>
            <a:r>
              <a:rPr lang="en-US" sz="2000" b="1" dirty="0" smtClean="0">
                <a:latin typeface="Arial Narrow" pitchFamily="34" charset="0"/>
              </a:rPr>
              <a:t>                            	you </a:t>
            </a:r>
            <a:r>
              <a:rPr lang="en-US" sz="2000" b="1" dirty="0">
                <a:latin typeface="Arial Narrow" pitchFamily="34" charset="0"/>
              </a:rPr>
              <a:t>win)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Prizes and Sweepstakes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       </a:t>
            </a:r>
            <a:r>
              <a:rPr lang="en-US" b="1" dirty="0">
                <a:latin typeface="Arial Narrow" pitchFamily="34" charset="0"/>
              </a:rPr>
              <a:t>(requests payment to claim prizes that never materialize)</a:t>
            </a:r>
            <a:endParaRPr lang="en-US" sz="2800" b="1" dirty="0">
              <a:latin typeface="Arial Narrow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Phishing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       </a:t>
            </a:r>
            <a:r>
              <a:rPr lang="en-US" b="1" dirty="0">
                <a:latin typeface="Arial Narrow" pitchFamily="34" charset="0"/>
              </a:rPr>
              <a:t>(emails pretend to be a well-known source to confirm person information)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267200" y="14478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$3,310.84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4267200" y="28194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$998.43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4267200" y="4328319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$1,181.58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4140958" y="5642757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$220.47</a:t>
            </a:r>
          </a:p>
        </p:txBody>
      </p:sp>
      <p:pic>
        <p:nvPicPr>
          <p:cNvPr id="3074" name="Picture 2" descr="http://watermarked.cutcaster.com/cutcaster-photo-100361219-Cute-ok-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249">
            <a:off x="6380219" y="2872275"/>
            <a:ext cx="2581696" cy="256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Lucida Handwriting" pitchFamily="66" charset="0"/>
              </a:rPr>
              <a:t>Frequently Asked Questions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610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Someone I know is a victim of telemarketing or internet fraud. What can I do?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	Encourage them to report the fraud. If they are 	embarrassed, it may be easier to make a complaint 	online then on the phone</a:t>
            </a:r>
            <a:r>
              <a:rPr lang="en-US" sz="2800" b="1" dirty="0" smtClean="0">
                <a:latin typeface="Arial Narrow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latin typeface="Arial Narrow" pitchFamily="34" charset="0"/>
              </a:rPr>
              <a:t>What to do if I am a victim of internet fraud?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	</a:t>
            </a:r>
            <a:r>
              <a:rPr lang="en-US" sz="2800" b="1" dirty="0" smtClean="0">
                <a:latin typeface="Arial Narrow" pitchFamily="34" charset="0"/>
              </a:rPr>
              <a:t>Record all the information from the “fake” company. If 	it is a credit card, report to the company. Contact 	bank to end payments. Report to police with all 	evidence and information. </a:t>
            </a:r>
            <a:endParaRPr lang="en-US" sz="28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397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Explanation </vt:lpstr>
      <vt:lpstr>Explanation </vt:lpstr>
      <vt:lpstr>Current Scam</vt:lpstr>
      <vt:lpstr>Current Scam</vt:lpstr>
      <vt:lpstr>Tips to Avoid Fraud</vt:lpstr>
      <vt:lpstr>Tips to Avoid Fraud</vt:lpstr>
      <vt:lpstr>Relevant Statistics (2007)</vt:lpstr>
      <vt:lpstr>Frequently Asked Questions</vt:lpstr>
      <vt:lpstr>Frequently Asked Questions</vt:lpstr>
      <vt:lpstr>Citations 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Habermehl</dc:creator>
  <cp:lastModifiedBy>Linda Christensen</cp:lastModifiedBy>
  <cp:revision>10</cp:revision>
  <dcterms:created xsi:type="dcterms:W3CDTF">2013-01-15T18:27:17Z</dcterms:created>
  <dcterms:modified xsi:type="dcterms:W3CDTF">2014-01-17T13:59:16Z</dcterms:modified>
</cp:coreProperties>
</file>