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8" autoAdjust="0"/>
  </p:normalViewPr>
  <p:slideViewPr>
    <p:cSldViewPr>
      <p:cViewPr varScale="1">
        <p:scale>
          <a:sx n="103" d="100"/>
          <a:sy n="103" d="100"/>
        </p:scale>
        <p:origin x="-204"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C0C454-1A9E-45B9-BF53-3C48145C7DD6}" type="datetimeFigureOut">
              <a:rPr lang="en-US" smtClean="0"/>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1B948-37DC-41CC-A60F-7F7DAAB84B5F}" type="slidenum">
              <a:rPr lang="en-US" smtClean="0"/>
              <a:t>‹#›</a:t>
            </a:fld>
            <a:endParaRPr lang="en-US"/>
          </a:p>
        </p:txBody>
      </p:sp>
    </p:spTree>
    <p:extLst>
      <p:ext uri="{BB962C8B-B14F-4D97-AF65-F5344CB8AC3E}">
        <p14:creationId xmlns:p14="http://schemas.microsoft.com/office/powerpoint/2010/main" val="3035683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C0C454-1A9E-45B9-BF53-3C48145C7DD6}" type="datetimeFigureOut">
              <a:rPr lang="en-US" smtClean="0"/>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1B948-37DC-41CC-A60F-7F7DAAB84B5F}" type="slidenum">
              <a:rPr lang="en-US" smtClean="0"/>
              <a:t>‹#›</a:t>
            </a:fld>
            <a:endParaRPr lang="en-US"/>
          </a:p>
        </p:txBody>
      </p:sp>
    </p:spTree>
    <p:extLst>
      <p:ext uri="{BB962C8B-B14F-4D97-AF65-F5344CB8AC3E}">
        <p14:creationId xmlns:p14="http://schemas.microsoft.com/office/powerpoint/2010/main" val="577804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C0C454-1A9E-45B9-BF53-3C48145C7DD6}" type="datetimeFigureOut">
              <a:rPr lang="en-US" smtClean="0"/>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1B948-37DC-41CC-A60F-7F7DAAB84B5F}" type="slidenum">
              <a:rPr lang="en-US" smtClean="0"/>
              <a:t>‹#›</a:t>
            </a:fld>
            <a:endParaRPr lang="en-US"/>
          </a:p>
        </p:txBody>
      </p:sp>
    </p:spTree>
    <p:extLst>
      <p:ext uri="{BB962C8B-B14F-4D97-AF65-F5344CB8AC3E}">
        <p14:creationId xmlns:p14="http://schemas.microsoft.com/office/powerpoint/2010/main" val="293809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C0C454-1A9E-45B9-BF53-3C48145C7DD6}" type="datetimeFigureOut">
              <a:rPr lang="en-US" smtClean="0"/>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1B948-37DC-41CC-A60F-7F7DAAB84B5F}" type="slidenum">
              <a:rPr lang="en-US" smtClean="0"/>
              <a:t>‹#›</a:t>
            </a:fld>
            <a:endParaRPr lang="en-US"/>
          </a:p>
        </p:txBody>
      </p:sp>
    </p:spTree>
    <p:extLst>
      <p:ext uri="{BB962C8B-B14F-4D97-AF65-F5344CB8AC3E}">
        <p14:creationId xmlns:p14="http://schemas.microsoft.com/office/powerpoint/2010/main" val="3553187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C0C454-1A9E-45B9-BF53-3C48145C7DD6}" type="datetimeFigureOut">
              <a:rPr lang="en-US" smtClean="0"/>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1B948-37DC-41CC-A60F-7F7DAAB84B5F}" type="slidenum">
              <a:rPr lang="en-US" smtClean="0"/>
              <a:t>‹#›</a:t>
            </a:fld>
            <a:endParaRPr lang="en-US"/>
          </a:p>
        </p:txBody>
      </p:sp>
    </p:spTree>
    <p:extLst>
      <p:ext uri="{BB962C8B-B14F-4D97-AF65-F5344CB8AC3E}">
        <p14:creationId xmlns:p14="http://schemas.microsoft.com/office/powerpoint/2010/main" val="2843542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C0C454-1A9E-45B9-BF53-3C48145C7DD6}" type="datetimeFigureOut">
              <a:rPr lang="en-US" smtClean="0"/>
              <a:t>10/25/2013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1B948-37DC-41CC-A60F-7F7DAAB84B5F}" type="slidenum">
              <a:rPr lang="en-US" smtClean="0"/>
              <a:t>‹#›</a:t>
            </a:fld>
            <a:endParaRPr lang="en-US"/>
          </a:p>
        </p:txBody>
      </p:sp>
    </p:spTree>
    <p:extLst>
      <p:ext uri="{BB962C8B-B14F-4D97-AF65-F5344CB8AC3E}">
        <p14:creationId xmlns:p14="http://schemas.microsoft.com/office/powerpoint/2010/main" val="28060762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C0C454-1A9E-45B9-BF53-3C48145C7DD6}" type="datetimeFigureOut">
              <a:rPr lang="en-US" smtClean="0"/>
              <a:t>10/25/2013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A1B948-37DC-41CC-A60F-7F7DAAB84B5F}" type="slidenum">
              <a:rPr lang="en-US" smtClean="0"/>
              <a:t>‹#›</a:t>
            </a:fld>
            <a:endParaRPr lang="en-US"/>
          </a:p>
        </p:txBody>
      </p:sp>
    </p:spTree>
    <p:extLst>
      <p:ext uri="{BB962C8B-B14F-4D97-AF65-F5344CB8AC3E}">
        <p14:creationId xmlns:p14="http://schemas.microsoft.com/office/powerpoint/2010/main" val="3896209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C0C454-1A9E-45B9-BF53-3C48145C7DD6}" type="datetimeFigureOut">
              <a:rPr lang="en-US" smtClean="0"/>
              <a:t>10/25/2013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A1B948-37DC-41CC-A60F-7F7DAAB84B5F}" type="slidenum">
              <a:rPr lang="en-US" smtClean="0"/>
              <a:t>‹#›</a:t>
            </a:fld>
            <a:endParaRPr lang="en-US"/>
          </a:p>
        </p:txBody>
      </p:sp>
    </p:spTree>
    <p:extLst>
      <p:ext uri="{BB962C8B-B14F-4D97-AF65-F5344CB8AC3E}">
        <p14:creationId xmlns:p14="http://schemas.microsoft.com/office/powerpoint/2010/main" val="3040436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C0C454-1A9E-45B9-BF53-3C48145C7DD6}" type="datetimeFigureOut">
              <a:rPr lang="en-US" smtClean="0"/>
              <a:t>10/25/2013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A1B948-37DC-41CC-A60F-7F7DAAB84B5F}" type="slidenum">
              <a:rPr lang="en-US" smtClean="0"/>
              <a:t>‹#›</a:t>
            </a:fld>
            <a:endParaRPr lang="en-US"/>
          </a:p>
        </p:txBody>
      </p:sp>
    </p:spTree>
    <p:extLst>
      <p:ext uri="{BB962C8B-B14F-4D97-AF65-F5344CB8AC3E}">
        <p14:creationId xmlns:p14="http://schemas.microsoft.com/office/powerpoint/2010/main" val="34257854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C0C454-1A9E-45B9-BF53-3C48145C7DD6}" type="datetimeFigureOut">
              <a:rPr lang="en-US" smtClean="0"/>
              <a:t>10/25/2013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1B948-37DC-41CC-A60F-7F7DAAB84B5F}" type="slidenum">
              <a:rPr lang="en-US" smtClean="0"/>
              <a:t>‹#›</a:t>
            </a:fld>
            <a:endParaRPr lang="en-US"/>
          </a:p>
        </p:txBody>
      </p:sp>
    </p:spTree>
    <p:extLst>
      <p:ext uri="{BB962C8B-B14F-4D97-AF65-F5344CB8AC3E}">
        <p14:creationId xmlns:p14="http://schemas.microsoft.com/office/powerpoint/2010/main" val="2443704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C0C454-1A9E-45B9-BF53-3C48145C7DD6}" type="datetimeFigureOut">
              <a:rPr lang="en-US" smtClean="0"/>
              <a:t>10/25/2013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1B948-37DC-41CC-A60F-7F7DAAB84B5F}" type="slidenum">
              <a:rPr lang="en-US" smtClean="0"/>
              <a:t>‹#›</a:t>
            </a:fld>
            <a:endParaRPr lang="en-US"/>
          </a:p>
        </p:txBody>
      </p:sp>
    </p:spTree>
    <p:extLst>
      <p:ext uri="{BB962C8B-B14F-4D97-AF65-F5344CB8AC3E}">
        <p14:creationId xmlns:p14="http://schemas.microsoft.com/office/powerpoint/2010/main" val="3510023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C0C454-1A9E-45B9-BF53-3C48145C7DD6}" type="datetimeFigureOut">
              <a:rPr lang="en-US" smtClean="0"/>
              <a:t>10/25/2013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A1B948-37DC-41CC-A60F-7F7DAAB84B5F}" type="slidenum">
              <a:rPr lang="en-US" smtClean="0"/>
              <a:t>‹#›</a:t>
            </a:fld>
            <a:endParaRPr lang="en-US"/>
          </a:p>
        </p:txBody>
      </p:sp>
    </p:spTree>
    <p:extLst>
      <p:ext uri="{BB962C8B-B14F-4D97-AF65-F5344CB8AC3E}">
        <p14:creationId xmlns:p14="http://schemas.microsoft.com/office/powerpoint/2010/main" val="20214894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057400"/>
            <a:ext cx="7772400" cy="1470025"/>
          </a:xfrm>
        </p:spPr>
        <p:txBody>
          <a:bodyPr>
            <a:noAutofit/>
          </a:bodyPr>
          <a:lstStyle/>
          <a:p>
            <a:r>
              <a:rPr lang="en-US" sz="8000" u="sng" dirty="0" smtClean="0">
                <a:effectLst>
                  <a:outerShdw blurRad="38100" dist="38100" dir="2700000" algn="tl">
                    <a:srgbClr val="000000">
                      <a:alpha val="43137"/>
                    </a:srgbClr>
                  </a:outerShdw>
                </a:effectLst>
              </a:rPr>
              <a:t>Guru Finds Inner Peace; Disciples Find Fraud</a:t>
            </a:r>
            <a:endParaRPr lang="en-US" sz="8000" u="sng"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219200" y="4724400"/>
            <a:ext cx="6400800" cy="1752600"/>
          </a:xfrm>
        </p:spPr>
        <p:txBody>
          <a:bodyPr/>
          <a:lstStyle/>
          <a:p>
            <a:r>
              <a:rPr lang="en-US" dirty="0" err="1" smtClean="0">
                <a:solidFill>
                  <a:schemeClr val="tx1"/>
                </a:solidFill>
              </a:rPr>
              <a:t>Leighanne</a:t>
            </a:r>
            <a:r>
              <a:rPr lang="en-US" dirty="0" smtClean="0">
                <a:solidFill>
                  <a:schemeClr val="tx1"/>
                </a:solidFill>
              </a:rPr>
              <a:t> Scherer</a:t>
            </a:r>
          </a:p>
          <a:p>
            <a:endParaRPr lang="en-US" dirty="0">
              <a:solidFill>
                <a:schemeClr val="tx1"/>
              </a:solidFill>
            </a:endParaRPr>
          </a:p>
          <a:p>
            <a:r>
              <a:rPr lang="en-US" sz="1800" dirty="0" smtClean="0">
                <a:solidFill>
                  <a:schemeClr val="tx1"/>
                </a:solidFill>
              </a:rPr>
              <a:t>Topic - contracts</a:t>
            </a:r>
            <a:endParaRPr lang="en-US" sz="1800" dirty="0">
              <a:solidFill>
                <a:schemeClr val="tx1"/>
              </a:solidFill>
            </a:endParaRPr>
          </a:p>
        </p:txBody>
      </p:sp>
    </p:spTree>
    <p:extLst>
      <p:ext uri="{BB962C8B-B14F-4D97-AF65-F5344CB8AC3E}">
        <p14:creationId xmlns:p14="http://schemas.microsoft.com/office/powerpoint/2010/main" val="518682356"/>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u="sng" dirty="0" smtClean="0">
                <a:effectLst>
                  <a:outerShdw blurRad="38100" dist="38100" dir="2700000" algn="tl">
                    <a:srgbClr val="000000">
                      <a:alpha val="43137"/>
                    </a:srgbClr>
                  </a:outerShdw>
                </a:effectLst>
              </a:rPr>
              <a:t>Key Words</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u="sng" dirty="0" smtClean="0">
                <a:effectLst>
                  <a:outerShdw blurRad="38100" dist="38100" dir="2700000" algn="tl">
                    <a:srgbClr val="000000">
                      <a:alpha val="43137"/>
                    </a:srgbClr>
                  </a:outerShdw>
                </a:effectLst>
              </a:rPr>
              <a:t>Fraud</a:t>
            </a:r>
            <a:r>
              <a:rPr lang="en-US" dirty="0" smtClean="0"/>
              <a:t> – The misrepresentation of existing and important facts.</a:t>
            </a:r>
          </a:p>
          <a:p>
            <a:r>
              <a:rPr lang="en-US" u="sng" dirty="0" smtClean="0">
                <a:effectLst>
                  <a:outerShdw blurRad="38100" dist="38100" dir="2700000" algn="tl">
                    <a:srgbClr val="000000">
                      <a:alpha val="43137"/>
                    </a:srgbClr>
                  </a:outerShdw>
                </a:effectLst>
              </a:rPr>
              <a:t>Misrepresentation</a:t>
            </a:r>
            <a:r>
              <a:rPr lang="en-US" dirty="0" smtClean="0"/>
              <a:t> – to represent incorrectly, falsely or improperly</a:t>
            </a:r>
          </a:p>
          <a:p>
            <a:r>
              <a:rPr lang="en-US" u="sng" dirty="0" smtClean="0">
                <a:effectLst>
                  <a:outerShdw blurRad="38100" dist="38100" dir="2700000" algn="tl">
                    <a:srgbClr val="000000">
                      <a:alpha val="43137"/>
                    </a:srgbClr>
                  </a:outerShdw>
                </a:effectLst>
              </a:rPr>
              <a:t>Unfair Trade Practice</a:t>
            </a:r>
            <a:r>
              <a:rPr lang="en-US" dirty="0" smtClean="0">
                <a:effectLst>
                  <a:outerShdw blurRad="38100" dist="38100" dir="2700000" algn="tl">
                    <a:srgbClr val="000000">
                      <a:alpha val="43137"/>
                    </a:srgbClr>
                  </a:outerShdw>
                </a:effectLst>
              </a:rPr>
              <a:t> </a:t>
            </a:r>
            <a:r>
              <a:rPr lang="en-US" dirty="0" smtClean="0"/>
              <a:t>– dishonest, fraudulent, or anticompetitive business method </a:t>
            </a:r>
            <a:endParaRPr lang="en-US" dirty="0"/>
          </a:p>
        </p:txBody>
      </p:sp>
    </p:spTree>
    <p:extLst>
      <p:ext uri="{BB962C8B-B14F-4D97-AF65-F5344CB8AC3E}">
        <p14:creationId xmlns:p14="http://schemas.microsoft.com/office/powerpoint/2010/main" val="1643802616"/>
      </p:ext>
    </p:extLst>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u="sng" dirty="0" smtClean="0">
                <a:effectLst>
                  <a:outerShdw blurRad="38100" dist="38100" dir="2700000" algn="tl">
                    <a:srgbClr val="000000">
                      <a:alpha val="43137"/>
                    </a:srgbClr>
                  </a:outerShdw>
                </a:effectLst>
              </a:rPr>
              <a:t>Summary</a:t>
            </a:r>
            <a:r>
              <a:rPr lang="en-US" u="sng" dirty="0" smtClean="0"/>
              <a:t> </a:t>
            </a:r>
            <a:endParaRPr lang="en-US" u="sng" dirty="0"/>
          </a:p>
        </p:txBody>
      </p:sp>
      <p:sp>
        <p:nvSpPr>
          <p:cNvPr id="3" name="Content Placeholder 2"/>
          <p:cNvSpPr>
            <a:spLocks noGrp="1"/>
          </p:cNvSpPr>
          <p:nvPr>
            <p:ph idx="1"/>
          </p:nvPr>
        </p:nvSpPr>
        <p:spPr>
          <a:xfrm>
            <a:off x="533400" y="2295092"/>
            <a:ext cx="8229600" cy="4525963"/>
          </a:xfrm>
        </p:spPr>
        <p:txBody>
          <a:bodyPr/>
          <a:lstStyle/>
          <a:p>
            <a:pPr marL="0" indent="0" algn="ctr">
              <a:buNone/>
            </a:pPr>
            <a:r>
              <a:rPr lang="en-US" dirty="0" smtClean="0"/>
              <a:t>14 disciples contributed their money to self-proclaimed yoga guru, Desai, and then labor for little compensation for a chance to follow his guidelines: chastity, poverty, etc.  When they discovered that Desai had earned huge sums and numerous sexual relations, he was sued on many grounds </a:t>
            </a:r>
            <a:endParaRPr lang="en-US" dirty="0"/>
          </a:p>
        </p:txBody>
      </p:sp>
    </p:spTree>
    <p:extLst>
      <p:ext uri="{BB962C8B-B14F-4D97-AF65-F5344CB8AC3E}">
        <p14:creationId xmlns:p14="http://schemas.microsoft.com/office/powerpoint/2010/main" val="47580245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effectLst>
                  <a:outerShdw blurRad="38100" dist="38100" dir="2700000" algn="tl">
                    <a:srgbClr val="000000">
                      <a:alpha val="43137"/>
                    </a:srgbClr>
                  </a:outerShdw>
                </a:effectLst>
              </a:rPr>
              <a:t>Decision</a:t>
            </a:r>
            <a:r>
              <a:rPr lang="en-US" dirty="0" smtClean="0"/>
              <a:t> </a:t>
            </a:r>
            <a:endParaRPr lang="en-US" dirty="0"/>
          </a:p>
        </p:txBody>
      </p:sp>
      <p:sp>
        <p:nvSpPr>
          <p:cNvPr id="3" name="Content Placeholder 2"/>
          <p:cNvSpPr>
            <a:spLocks noGrp="1"/>
          </p:cNvSpPr>
          <p:nvPr>
            <p:ph idx="1"/>
          </p:nvPr>
        </p:nvSpPr>
        <p:spPr/>
        <p:txBody>
          <a:bodyPr>
            <a:noAutofit/>
          </a:bodyPr>
          <a:lstStyle/>
          <a:p>
            <a:pPr marL="0" indent="0" algn="ctr">
              <a:buNone/>
            </a:pPr>
            <a:r>
              <a:rPr lang="en-US" sz="2400" dirty="0" smtClean="0"/>
              <a:t>The claims for fraud, misrepresentation, and unfair trade practice under Massachusetts law may go forward. The misrepresentation could cause people to devote resources to his foundation. If they can prove that Desai misled them, they can sue on the grounds of </a:t>
            </a:r>
            <a:r>
              <a:rPr lang="en-US" sz="2400" dirty="0" err="1" smtClean="0"/>
              <a:t>fraudIf</a:t>
            </a:r>
            <a:r>
              <a:rPr lang="en-US" sz="2400" dirty="0" smtClean="0"/>
              <a:t> they can show that Desai abused their trust and enriched himself in the process, there may be an unfair trade practice in violation of Massachusetts' law. Disillusionment and bewilderment are not grounds for legal action; they must show they suffered from "the deliberate manipulations of a clever swindler."</a:t>
            </a:r>
            <a:endParaRPr lang="en-US" sz="2400" dirty="0"/>
          </a:p>
        </p:txBody>
      </p:sp>
    </p:spTree>
    <p:extLst>
      <p:ext uri="{BB962C8B-B14F-4D97-AF65-F5344CB8AC3E}">
        <p14:creationId xmlns:p14="http://schemas.microsoft.com/office/powerpoint/2010/main" val="3917541963"/>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201</Words>
  <Application>Microsoft Office PowerPoint</Application>
  <PresentationFormat>On-screen Show (4:3)</PresentationFormat>
  <Paragraphs>12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Guru Finds Inner Peace; Disciples Find Fraud</vt:lpstr>
      <vt:lpstr>Key Words</vt:lpstr>
      <vt:lpstr>Summary </vt:lpstr>
      <vt:lpstr>Decision </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Contracts</dc:title>
  <dc:creator>Leighanne Scherer</dc:creator>
  <cp:lastModifiedBy>Leighanne Scherer</cp:lastModifiedBy>
  <cp:revision>4</cp:revision>
  <dcterms:created xsi:type="dcterms:W3CDTF">2013-10-25T12:56:07Z</dcterms:created>
  <dcterms:modified xsi:type="dcterms:W3CDTF">2013-10-25T13:26:39Z</dcterms:modified>
</cp:coreProperties>
</file>