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3" r:id="rId7"/>
    <p:sldId id="262"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4146A0-292F-4EA8-90C7-D2054C669725}"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1892396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146A0-292F-4EA8-90C7-D2054C669725}"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2366374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146A0-292F-4EA8-90C7-D2054C669725}"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946174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146A0-292F-4EA8-90C7-D2054C669725}"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298387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4146A0-292F-4EA8-90C7-D2054C669725}"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3565310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4146A0-292F-4EA8-90C7-D2054C669725}"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298787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4146A0-292F-4EA8-90C7-D2054C669725}" type="datetimeFigureOut">
              <a:rPr lang="en-US" smtClean="0"/>
              <a:t>5/29/2014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281323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4146A0-292F-4EA8-90C7-D2054C669725}" type="datetimeFigureOut">
              <a:rPr lang="en-US" smtClean="0"/>
              <a:t>5/29/2014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2503132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4146A0-292F-4EA8-90C7-D2054C669725}" type="datetimeFigureOut">
              <a:rPr lang="en-US" smtClean="0"/>
              <a:t>5/29/2014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176124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4146A0-292F-4EA8-90C7-D2054C669725}"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579927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4146A0-292F-4EA8-90C7-D2054C669725}"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DB44F0-F4D9-44A2-833F-940546E6FC0A}" type="slidenum">
              <a:rPr lang="en-US" smtClean="0"/>
              <a:t>‹#›</a:t>
            </a:fld>
            <a:endParaRPr lang="en-US"/>
          </a:p>
        </p:txBody>
      </p:sp>
    </p:spTree>
    <p:extLst>
      <p:ext uri="{BB962C8B-B14F-4D97-AF65-F5344CB8AC3E}">
        <p14:creationId xmlns:p14="http://schemas.microsoft.com/office/powerpoint/2010/main" val="788041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4146A0-292F-4EA8-90C7-D2054C669725}" type="datetimeFigureOut">
              <a:rPr lang="en-US" smtClean="0"/>
              <a:t>5/29/2014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DB44F0-F4D9-44A2-833F-940546E6FC0A}" type="slidenum">
              <a:rPr lang="en-US" smtClean="0"/>
              <a:t>‹#›</a:t>
            </a:fld>
            <a:endParaRPr lang="en-US"/>
          </a:p>
        </p:txBody>
      </p:sp>
    </p:spTree>
    <p:extLst>
      <p:ext uri="{BB962C8B-B14F-4D97-AF65-F5344CB8AC3E}">
        <p14:creationId xmlns:p14="http://schemas.microsoft.com/office/powerpoint/2010/main" val="393021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noAutofit/>
          </a:bodyPr>
          <a:lstStyle/>
          <a:p>
            <a:r>
              <a:rPr lang="en-US" sz="9600" dirty="0" smtClean="0">
                <a:solidFill>
                  <a:srgbClr val="FFFF00"/>
                </a:solidFill>
              </a:rPr>
              <a:t>Identity Theft </a:t>
            </a:r>
            <a:endParaRPr lang="en-US" sz="9600" dirty="0">
              <a:solidFill>
                <a:srgbClr val="FFFF00"/>
              </a:solidFill>
            </a:endParaRPr>
          </a:p>
        </p:txBody>
      </p:sp>
      <p:sp>
        <p:nvSpPr>
          <p:cNvPr id="3" name="Subtitle 2"/>
          <p:cNvSpPr>
            <a:spLocks noGrp="1"/>
          </p:cNvSpPr>
          <p:nvPr>
            <p:ph type="subTitle" idx="1"/>
          </p:nvPr>
        </p:nvSpPr>
        <p:spPr>
          <a:xfrm>
            <a:off x="1371600" y="3581400"/>
            <a:ext cx="6400800" cy="1752600"/>
          </a:xfrm>
        </p:spPr>
        <p:txBody>
          <a:bodyPr>
            <a:noAutofit/>
          </a:bodyPr>
          <a:lstStyle/>
          <a:p>
            <a:r>
              <a:rPr lang="en-US" sz="7200" dirty="0" smtClean="0">
                <a:solidFill>
                  <a:srgbClr val="FFFF00"/>
                </a:solidFill>
              </a:rPr>
              <a:t>Stephen </a:t>
            </a:r>
            <a:r>
              <a:rPr lang="en-US" sz="7200" dirty="0" err="1" smtClean="0">
                <a:solidFill>
                  <a:srgbClr val="FFFF00"/>
                </a:solidFill>
              </a:rPr>
              <a:t>Leventhal</a:t>
            </a:r>
            <a:r>
              <a:rPr lang="en-US" sz="7200" dirty="0" smtClean="0">
                <a:solidFill>
                  <a:srgbClr val="FFFF00"/>
                </a:solidFill>
              </a:rPr>
              <a:t> </a:t>
            </a:r>
            <a:endParaRPr lang="en-US" sz="7200" dirty="0">
              <a:solidFill>
                <a:srgbClr val="FFFF00"/>
              </a:solidFill>
            </a:endParaRPr>
          </a:p>
        </p:txBody>
      </p:sp>
      <p:pic>
        <p:nvPicPr>
          <p:cNvPr id="1026" name="Picture 2" descr="https://pbs.twimg.com/profile_images/453376804128972801/g-RNAtvy.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600200"/>
            <a:ext cx="2751138" cy="27511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cjrylantwealthmanagement.com/wp-content/uploads/2010/09/Identitythef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2209799"/>
            <a:ext cx="2457450" cy="2488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427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Explanation of Identity Fraud </a:t>
            </a:r>
            <a:endParaRPr lang="en-US" dirty="0">
              <a:solidFill>
                <a:srgbClr val="FFFF00"/>
              </a:solidFill>
            </a:endParaRPr>
          </a:p>
        </p:txBody>
      </p:sp>
      <p:sp>
        <p:nvSpPr>
          <p:cNvPr id="3" name="Content Placeholder 2"/>
          <p:cNvSpPr>
            <a:spLocks noGrp="1"/>
          </p:cNvSpPr>
          <p:nvPr>
            <p:ph idx="1"/>
          </p:nvPr>
        </p:nvSpPr>
        <p:spPr/>
        <p:txBody>
          <a:bodyPr/>
          <a:lstStyle/>
          <a:p>
            <a:r>
              <a:rPr lang="en-US" dirty="0">
                <a:solidFill>
                  <a:srgbClr val="FFFF00"/>
                </a:solidFill>
              </a:rPr>
              <a:t>T</a:t>
            </a:r>
            <a:r>
              <a:rPr lang="en-US" dirty="0" smtClean="0">
                <a:solidFill>
                  <a:srgbClr val="FFFF00"/>
                </a:solidFill>
              </a:rPr>
              <a:t>he fraudulent acquisition and use of a person's private identifying information usually for financial gain.</a:t>
            </a:r>
            <a:endParaRPr lang="en-US" dirty="0">
              <a:solidFill>
                <a:srgbClr val="FFFF00"/>
              </a:solidFill>
            </a:endParaRPr>
          </a:p>
        </p:txBody>
      </p:sp>
    </p:spTree>
    <p:extLst>
      <p:ext uri="{BB962C8B-B14F-4D97-AF65-F5344CB8AC3E}">
        <p14:creationId xmlns:p14="http://schemas.microsoft.com/office/powerpoint/2010/main" val="4119145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Current Scams </a:t>
            </a:r>
            <a:endParaRPr lang="en-US" dirty="0">
              <a:solidFill>
                <a:srgbClr val="FFFF00"/>
              </a:solidFill>
            </a:endParaRPr>
          </a:p>
        </p:txBody>
      </p:sp>
      <p:sp>
        <p:nvSpPr>
          <p:cNvPr id="3" name="Content Placeholder 2"/>
          <p:cNvSpPr>
            <a:spLocks noGrp="1"/>
          </p:cNvSpPr>
          <p:nvPr>
            <p:ph idx="1"/>
          </p:nvPr>
        </p:nvSpPr>
        <p:spPr/>
        <p:txBody>
          <a:bodyPr>
            <a:normAutofit fontScale="47500" lnSpcReduction="20000"/>
          </a:bodyPr>
          <a:lstStyle/>
          <a:p>
            <a:r>
              <a:rPr lang="en-US" dirty="0" smtClean="0">
                <a:solidFill>
                  <a:srgbClr val="FFFF00"/>
                </a:solidFill>
              </a:rPr>
              <a:t>Tax-Related ID Theft Is on the Rise</a:t>
            </a:r>
          </a:p>
          <a:p>
            <a:endParaRPr lang="en-US" dirty="0" smtClean="0">
              <a:solidFill>
                <a:srgbClr val="FFFF00"/>
              </a:solidFill>
            </a:endParaRPr>
          </a:p>
          <a:p>
            <a:r>
              <a:rPr lang="en-US" dirty="0" smtClean="0">
                <a:solidFill>
                  <a:srgbClr val="FFFF00"/>
                </a:solidFill>
              </a:rPr>
              <a:t>National Tax Advocate Nina Olson said during congressional testimony in August 2013 that her office saw cases of stolen identity rise by 61 percent from fiscal year 2011 to fiscal year 2012. They had risen again by 32 percent in the first three quarters of fiscal year 2013.</a:t>
            </a:r>
          </a:p>
          <a:p>
            <a:endParaRPr lang="en-US" dirty="0" smtClean="0">
              <a:solidFill>
                <a:srgbClr val="FFFF00"/>
              </a:solidFill>
            </a:endParaRPr>
          </a:p>
          <a:p>
            <a:r>
              <a:rPr lang="en-US" dirty="0" smtClean="0">
                <a:solidFill>
                  <a:srgbClr val="FFFF00"/>
                </a:solidFill>
              </a:rPr>
              <a:t>The IRS is working hard to stop ID theft through a series of filters that help flag potentially fraudulent returns. The IRS can adjust the filters each year as more is learned about how the thieves operate.</a:t>
            </a:r>
          </a:p>
          <a:p>
            <a:endParaRPr lang="en-US" dirty="0" smtClean="0">
              <a:solidFill>
                <a:srgbClr val="FFFF00"/>
              </a:solidFill>
            </a:endParaRPr>
          </a:p>
          <a:p>
            <a:r>
              <a:rPr lang="en-US" dirty="0" smtClean="0">
                <a:solidFill>
                  <a:srgbClr val="FFFF00"/>
                </a:solidFill>
              </a:rPr>
              <a:t>The IRS also has improved its assistance to victims. Those who substantiate their identity and address will be issued an Identity Protection PIN. This unique number must be used in conjunction with the victim’s Social Security Number. The IRS will delay processing of returns filed without this IP PIN to protect taxpayers from being victimized again.</a:t>
            </a:r>
          </a:p>
          <a:p>
            <a:endParaRPr lang="en-US" dirty="0" smtClean="0">
              <a:solidFill>
                <a:srgbClr val="FFFF00"/>
              </a:solidFill>
            </a:endParaRPr>
          </a:p>
          <a:p>
            <a:r>
              <a:rPr lang="en-US" dirty="0" smtClean="0">
                <a:solidFill>
                  <a:srgbClr val="FFFF00"/>
                </a:solidFill>
              </a:rPr>
              <a:t>Nonetheless, about 1.6 million Americans were victims of ID theft/tax refund crimes through June 2013, up from 1.2 million taxpayers in all of 2012, according to the Treasury Inspector General for Tax Administration in a report that described the phenomenon as an “epidemic.”</a:t>
            </a:r>
            <a:endParaRPr lang="en-US" dirty="0">
              <a:solidFill>
                <a:srgbClr val="FFFF00"/>
              </a:solidFill>
            </a:endParaRPr>
          </a:p>
        </p:txBody>
      </p:sp>
    </p:spTree>
    <p:extLst>
      <p:ext uri="{BB962C8B-B14F-4D97-AF65-F5344CB8AC3E}">
        <p14:creationId xmlns:p14="http://schemas.microsoft.com/office/powerpoint/2010/main" val="529192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Tips </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Don’t give personal information out on phone</a:t>
            </a:r>
          </a:p>
          <a:p>
            <a:r>
              <a:rPr lang="en-US" dirty="0" smtClean="0">
                <a:solidFill>
                  <a:srgbClr val="FFFF00"/>
                </a:solidFill>
              </a:rPr>
              <a:t>Buy from only Secure sites while online shopping</a:t>
            </a:r>
          </a:p>
          <a:p>
            <a:r>
              <a:rPr lang="en-US" dirty="0" smtClean="0">
                <a:solidFill>
                  <a:srgbClr val="FFFF00"/>
                </a:solidFill>
              </a:rPr>
              <a:t>Make sure no one is around when using an ATM </a:t>
            </a:r>
            <a:endParaRPr lang="en-US" dirty="0">
              <a:solidFill>
                <a:srgbClr val="FFFF00"/>
              </a:solidFill>
            </a:endParaRPr>
          </a:p>
        </p:txBody>
      </p:sp>
    </p:spTree>
    <p:extLst>
      <p:ext uri="{BB962C8B-B14F-4D97-AF65-F5344CB8AC3E}">
        <p14:creationId xmlns:p14="http://schemas.microsoft.com/office/powerpoint/2010/main" val="2051317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STATS</a:t>
            </a:r>
            <a:endParaRPr lang="en-US" dirty="0">
              <a:solidFill>
                <a:srgbClr val="FFFF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676400"/>
            <a:ext cx="5594522" cy="4599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2574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Useful Websites</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Fraud.org </a:t>
            </a:r>
          </a:p>
          <a:p>
            <a:r>
              <a:rPr lang="en-US" dirty="0" smtClean="0">
                <a:solidFill>
                  <a:srgbClr val="FFFF00"/>
                </a:solidFill>
              </a:rPr>
              <a:t>Idt911.org </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352800"/>
            <a:ext cx="6191250"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1055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FAQ</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How can I avoid ID theft? Make passwords secure and don’t give them out over the phone. </a:t>
            </a:r>
          </a:p>
          <a:p>
            <a:r>
              <a:rPr lang="en-US" dirty="0" smtClean="0">
                <a:solidFill>
                  <a:srgbClr val="FFFF00"/>
                </a:solidFill>
              </a:rPr>
              <a:t>How do I report Identity theft? Just call the police and tell them of your problem  </a:t>
            </a:r>
            <a:endParaRPr lang="en-US" dirty="0">
              <a:solidFill>
                <a:srgbClr val="FFFF00"/>
              </a:solidFill>
            </a:endParaRPr>
          </a:p>
        </p:txBody>
      </p:sp>
    </p:spTree>
    <p:extLst>
      <p:ext uri="{BB962C8B-B14F-4D97-AF65-F5344CB8AC3E}">
        <p14:creationId xmlns:p14="http://schemas.microsoft.com/office/powerpoint/2010/main" val="1876189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Citations </a:t>
            </a:r>
            <a:endParaRPr lang="en-US" dirty="0">
              <a:solidFill>
                <a:srgbClr val="FFFF00"/>
              </a:solidFill>
            </a:endParaRPr>
          </a:p>
        </p:txBody>
      </p:sp>
      <p:sp>
        <p:nvSpPr>
          <p:cNvPr id="3" name="Content Placeholder 2"/>
          <p:cNvSpPr>
            <a:spLocks noGrp="1"/>
          </p:cNvSpPr>
          <p:nvPr>
            <p:ph idx="1"/>
          </p:nvPr>
        </p:nvSpPr>
        <p:spPr/>
        <p:txBody>
          <a:bodyPr>
            <a:normAutofit fontScale="55000" lnSpcReduction="20000"/>
          </a:bodyPr>
          <a:lstStyle/>
          <a:p>
            <a:r>
              <a:rPr lang="en-US" dirty="0" smtClean="0">
                <a:solidFill>
                  <a:srgbClr val="FFFF00"/>
                </a:solidFill>
              </a:rPr>
              <a:t>http://www.neamb.com/shopping-discounts/you-need-to-know-about-the-latest-id-theft-scams.htm</a:t>
            </a:r>
          </a:p>
          <a:p>
            <a:endParaRPr lang="en-US" dirty="0" smtClean="0">
              <a:solidFill>
                <a:srgbClr val="FFFF00"/>
              </a:solidFill>
            </a:endParaRPr>
          </a:p>
          <a:p>
            <a:r>
              <a:rPr lang="en-US" dirty="0" smtClean="0">
                <a:solidFill>
                  <a:srgbClr val="FFFF00"/>
                </a:solidFill>
              </a:rPr>
              <a:t>https://www.google.com/search?q=identity+theft+stats&amp;es_sm=93&amp;tbm=isch&amp;imgil=d6Sy_qQRToUuzM%253A%253Bhttps%253A%252F%252Fencrypted-tbn2.gstatic.com%252Fimages%253Fq%253Dtbn%253AANd9GcSQng_A8uCh6aAn-hKFZ5vUFT9n1d_RQ7jruEjqPQ-kWdSTULPPOQ%253B575%253B484%253B0V9LZDI9OqyTqM%253Bhttp%25253A%25252F%25252Fwww.sileo.com%25252Fidentity-theft-statistics-gallup-poll%25252F&amp;source=iu&amp;usg=__daDOholxvHl3kanN461XAwSV2tk%3D&amp;sa=X&amp;ei=jQqGU-3nNavhsASe04HoCQ&amp;ved=0CEEQ9QEwAA#facrc=_&amp;imgdii=_&amp;imgrc=3paek4st1rMcmM%253A%3BupV8vdGCor60FM%3Bhttps%253A%252F%252Flh5.googleusercontent.com%252F-XDxYcC-n9DI%252FU0HNp-a0EsI%252FAAAAAAAAAH4%252FJ6IeOEQ2uUo%252Fw540-h444%252Fidentity-theft-statistics-2012-5113.gif%3Bhttps%253A%252F%252Fplus.google.com%252F%252BTsicreditdivision101%3B540%3B444</a:t>
            </a:r>
          </a:p>
          <a:p>
            <a:endParaRPr lang="en-US" dirty="0" smtClean="0">
              <a:solidFill>
                <a:srgbClr val="FFFF00"/>
              </a:solidFill>
            </a:endParaRPr>
          </a:p>
        </p:txBody>
      </p:sp>
    </p:spTree>
    <p:extLst>
      <p:ext uri="{BB962C8B-B14F-4D97-AF65-F5344CB8AC3E}">
        <p14:creationId xmlns:p14="http://schemas.microsoft.com/office/powerpoint/2010/main" val="1102032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311</Words>
  <Application>Microsoft Office PowerPoint</Application>
  <PresentationFormat>On-screen Show (4:3)</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Identity Theft </vt:lpstr>
      <vt:lpstr>Explanation of Identity Fraud </vt:lpstr>
      <vt:lpstr>Current Scams </vt:lpstr>
      <vt:lpstr>Tips </vt:lpstr>
      <vt:lpstr>STATS</vt:lpstr>
      <vt:lpstr>Useful Websites</vt:lpstr>
      <vt:lpstr>FAQ</vt:lpstr>
      <vt:lpstr>Citations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Theft</dc:title>
  <dc:creator>Stephen Leventhal</dc:creator>
  <cp:lastModifiedBy>Linda Christensen</cp:lastModifiedBy>
  <cp:revision>3</cp:revision>
  <dcterms:created xsi:type="dcterms:W3CDTF">2014-05-28T15:57:26Z</dcterms:created>
  <dcterms:modified xsi:type="dcterms:W3CDTF">2014-05-29T14:43:54Z</dcterms:modified>
</cp:coreProperties>
</file>