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D029EC-D274-4000-B56C-360C6F76C26E}"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4055418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D029EC-D274-4000-B56C-360C6F76C26E}"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13201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D029EC-D274-4000-B56C-360C6F76C26E}"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1058580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D029EC-D274-4000-B56C-360C6F76C26E}"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2101743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D029EC-D274-4000-B56C-360C6F76C26E}"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22284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D029EC-D274-4000-B56C-360C6F76C26E}" type="datetimeFigureOut">
              <a:rPr lang="en-US" smtClean="0"/>
              <a:t>5/26/2014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1302967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D029EC-D274-4000-B56C-360C6F76C26E}" type="datetimeFigureOut">
              <a:rPr lang="en-US" smtClean="0"/>
              <a:t>5/26/2014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1401766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D029EC-D274-4000-B56C-360C6F76C26E}" type="datetimeFigureOut">
              <a:rPr lang="en-US" smtClean="0"/>
              <a:t>5/26/2014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698641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029EC-D274-4000-B56C-360C6F76C26E}" type="datetimeFigureOut">
              <a:rPr lang="en-US" smtClean="0"/>
              <a:t>5/26/2014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45790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D029EC-D274-4000-B56C-360C6F76C26E}" type="datetimeFigureOut">
              <a:rPr lang="en-US" smtClean="0"/>
              <a:t>5/26/2014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4284103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D029EC-D274-4000-B56C-360C6F76C26E}" type="datetimeFigureOut">
              <a:rPr lang="en-US" smtClean="0"/>
              <a:t>5/26/2014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18835-7CDD-40EF-9999-CAAC5F20D6EF}" type="slidenum">
              <a:rPr lang="en-US" smtClean="0"/>
              <a:t>‹#›</a:t>
            </a:fld>
            <a:endParaRPr lang="en-US"/>
          </a:p>
        </p:txBody>
      </p:sp>
    </p:spTree>
    <p:extLst>
      <p:ext uri="{BB962C8B-B14F-4D97-AF65-F5344CB8AC3E}">
        <p14:creationId xmlns:p14="http://schemas.microsoft.com/office/powerpoint/2010/main" val="1690438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6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029EC-D274-4000-B56C-360C6F76C26E}" type="datetimeFigureOut">
              <a:rPr lang="en-US" smtClean="0"/>
              <a:t>5/26/2014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818835-7CDD-40EF-9999-CAAC5F20D6EF}" type="slidenum">
              <a:rPr lang="en-US" smtClean="0"/>
              <a:t>‹#›</a:t>
            </a:fld>
            <a:endParaRPr lang="en-US"/>
          </a:p>
        </p:txBody>
      </p:sp>
    </p:spTree>
    <p:extLst>
      <p:ext uri="{BB962C8B-B14F-4D97-AF65-F5344CB8AC3E}">
        <p14:creationId xmlns:p14="http://schemas.microsoft.com/office/powerpoint/2010/main" val="3570109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ogle.com/search?q=identity+theft&amp;source=lnms&amp;tbm=isch&amp;sa=X&amp;ei=9M18U7jwMa7hsAT3ooK4Bg&amp;ved=0CAYQ_AUoAQ&amp;biw=1280&amp;bih=923" TargetMode="External"/><Relationship Id="rId2" Type="http://schemas.openxmlformats.org/officeDocument/2006/relationships/hyperlink" Target="http://www.fraud.org/learn/identity-theft" TargetMode="External"/><Relationship Id="rId1" Type="http://schemas.openxmlformats.org/officeDocument/2006/relationships/slideLayout" Target="../slideLayouts/slideLayout2.xml"/><Relationship Id="rId5" Type="http://schemas.openxmlformats.org/officeDocument/2006/relationships/hyperlink" Target="https://www.aggielandcu.org/index.php/blog/72-community/269-10-facts-about-identity-theft?site_id=:master_db:" TargetMode="External"/><Relationship Id="rId4" Type="http://schemas.openxmlformats.org/officeDocument/2006/relationships/hyperlink" Target="http://www.irs.gov/uac/Examples-of-Identity-Theft-Schemes-Fiscal-Year-201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267200"/>
            <a:ext cx="6400800" cy="1752600"/>
          </a:xfrm>
        </p:spPr>
        <p:txBody>
          <a:bodyPr>
            <a:normAutofit fontScale="85000" lnSpcReduction="20000"/>
          </a:bodyPr>
          <a:lstStyle/>
          <a:p>
            <a:r>
              <a:rPr lang="en-US" sz="7200" dirty="0" smtClean="0">
                <a:solidFill>
                  <a:schemeClr val="bg1"/>
                </a:solidFill>
              </a:rPr>
              <a:t>Identity Theft </a:t>
            </a:r>
          </a:p>
          <a:p>
            <a:r>
              <a:rPr lang="en-US" dirty="0" smtClean="0"/>
              <a:t>By,</a:t>
            </a:r>
          </a:p>
          <a:p>
            <a:r>
              <a:rPr lang="en-US" dirty="0" smtClean="0"/>
              <a:t>Lindsey Hill</a:t>
            </a:r>
          </a:p>
        </p:txBody>
      </p:sp>
      <p:pic>
        <p:nvPicPr>
          <p:cNvPr id="1026" name="Picture 2" descr="http://dunwoodyga.gov/Libraries/Police_Documents/Ways-of-Identity-Theft.sflb.ash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337448" cy="327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6712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Identity Theft</a:t>
            </a:r>
            <a:endParaRPr lang="en-US" dirty="0"/>
          </a:p>
        </p:txBody>
      </p:sp>
      <p:sp>
        <p:nvSpPr>
          <p:cNvPr id="3" name="Content Placeholder 2"/>
          <p:cNvSpPr>
            <a:spLocks noGrp="1"/>
          </p:cNvSpPr>
          <p:nvPr>
            <p:ph idx="1"/>
          </p:nvPr>
        </p:nvSpPr>
        <p:spPr/>
        <p:txBody>
          <a:bodyPr/>
          <a:lstStyle/>
          <a:p>
            <a:pPr algn="ctr"/>
            <a:r>
              <a:rPr lang="en-US" dirty="0" smtClean="0"/>
              <a:t>Always check your credit/debit card statements regularly.</a:t>
            </a:r>
            <a:endParaRPr lang="en-US" dirty="0"/>
          </a:p>
        </p:txBody>
      </p:sp>
      <p:pic>
        <p:nvPicPr>
          <p:cNvPr id="6146" name="Picture 2" descr="https://encrypted-tbn3.gstatic.com/images?q=tbn:ANd9GcSgf5mtTIx1RBlJtvBA5F5CNmY__HDg9pa3Y7syXC4yq7EsQq2SK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818517"/>
            <a:ext cx="4114800" cy="3098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6036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of Identity Theft</a:t>
            </a:r>
            <a:endParaRPr lang="en-US" dirty="0"/>
          </a:p>
        </p:txBody>
      </p:sp>
      <p:sp>
        <p:nvSpPr>
          <p:cNvPr id="3" name="Content Placeholder 2"/>
          <p:cNvSpPr>
            <a:spLocks noGrp="1"/>
          </p:cNvSpPr>
          <p:nvPr>
            <p:ph idx="1"/>
          </p:nvPr>
        </p:nvSpPr>
        <p:spPr/>
        <p:txBody>
          <a:bodyPr>
            <a:normAutofit lnSpcReduction="10000"/>
          </a:bodyPr>
          <a:lstStyle/>
          <a:p>
            <a:r>
              <a:rPr lang="en-US" dirty="0" smtClean="0"/>
              <a:t>People between the ages of 18 and 24 have the highest risk of ID theft.</a:t>
            </a:r>
          </a:p>
          <a:p>
            <a:r>
              <a:rPr lang="en-US" dirty="0" smtClean="0"/>
              <a:t>One of the best ways to prevent identity theft is security freeze.</a:t>
            </a:r>
          </a:p>
          <a:p>
            <a:r>
              <a:rPr lang="en-US" dirty="0" smtClean="0"/>
              <a:t>Parents can request for credit card reports for their children to make sure they aren't dealing with a identity theft situation. </a:t>
            </a:r>
          </a:p>
          <a:p>
            <a:r>
              <a:rPr lang="en-US" dirty="0" smtClean="0"/>
              <a:t>47% of victims have trouble getting credit or a loan as a result of identity theft.</a:t>
            </a:r>
            <a:endParaRPr lang="en-US" dirty="0"/>
          </a:p>
        </p:txBody>
      </p:sp>
    </p:spTree>
    <p:extLst>
      <p:ext uri="{BB962C8B-B14F-4D97-AF65-F5344CB8AC3E}">
        <p14:creationId xmlns:p14="http://schemas.microsoft.com/office/powerpoint/2010/main" val="655122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Asked Questions </a:t>
            </a:r>
            <a:endParaRPr lang="en-US" dirty="0"/>
          </a:p>
        </p:txBody>
      </p:sp>
      <p:sp>
        <p:nvSpPr>
          <p:cNvPr id="3" name="Content Placeholder 2"/>
          <p:cNvSpPr>
            <a:spLocks noGrp="1"/>
          </p:cNvSpPr>
          <p:nvPr>
            <p:ph idx="1"/>
          </p:nvPr>
        </p:nvSpPr>
        <p:spPr>
          <a:xfrm>
            <a:off x="381000" y="1752600"/>
            <a:ext cx="8229600" cy="3200400"/>
          </a:xfrm>
        </p:spPr>
        <p:txBody>
          <a:bodyPr>
            <a:normAutofit fontScale="85000" lnSpcReduction="20000"/>
          </a:bodyPr>
          <a:lstStyle/>
          <a:p>
            <a:r>
              <a:rPr lang="en-US" dirty="0" smtClean="0"/>
              <a:t>How does imposter take your identity?</a:t>
            </a:r>
          </a:p>
          <a:p>
            <a:pPr lvl="1"/>
            <a:r>
              <a:rPr lang="en-US" dirty="0" smtClean="0"/>
              <a:t>All you need is a social security number, birth date, and another identifying information like an address or phone number.</a:t>
            </a:r>
          </a:p>
          <a:p>
            <a:pPr marL="457200" lvl="1" indent="0">
              <a:buNone/>
            </a:pPr>
            <a:endParaRPr lang="en-US" dirty="0"/>
          </a:p>
          <a:p>
            <a:pPr lvl="1">
              <a:buFont typeface="Wingdings" pitchFamily="2" charset="2"/>
              <a:buChar char="§"/>
            </a:pPr>
            <a:r>
              <a:rPr lang="en-US" dirty="0" smtClean="0"/>
              <a:t>How can you stop fraud?</a:t>
            </a:r>
          </a:p>
          <a:p>
            <a:pPr lvl="1">
              <a:buFontTx/>
              <a:buChar char="-"/>
            </a:pPr>
            <a:r>
              <a:rPr lang="en-US" dirty="0" smtClean="0"/>
              <a:t>As soon as you are aware of the fraud, you need to contact three major credit reporting agencies by phone or letter. Get copies of the report. Call the police. </a:t>
            </a:r>
          </a:p>
          <a:p>
            <a:pPr marL="457200" lvl="1" indent="0">
              <a:buNone/>
            </a:pPr>
            <a:endParaRPr lang="en-US" dirty="0"/>
          </a:p>
        </p:txBody>
      </p:sp>
    </p:spTree>
    <p:extLst>
      <p:ext uri="{BB962C8B-B14F-4D97-AF65-F5344CB8AC3E}">
        <p14:creationId xmlns:p14="http://schemas.microsoft.com/office/powerpoint/2010/main" val="284007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a:t>
            </a:r>
            <a:endParaRPr lang="en-US" dirty="0"/>
          </a:p>
        </p:txBody>
      </p:sp>
      <p:sp>
        <p:nvSpPr>
          <p:cNvPr id="3" name="Content Placeholder 2"/>
          <p:cNvSpPr>
            <a:spLocks noGrp="1"/>
          </p:cNvSpPr>
          <p:nvPr>
            <p:ph idx="1"/>
          </p:nvPr>
        </p:nvSpPr>
        <p:spPr>
          <a:xfrm>
            <a:off x="304800" y="1371600"/>
            <a:ext cx="7848600" cy="3886200"/>
          </a:xfrm>
        </p:spPr>
        <p:txBody>
          <a:bodyPr>
            <a:normAutofit fontScale="77500" lnSpcReduction="20000"/>
          </a:bodyPr>
          <a:lstStyle/>
          <a:p>
            <a:r>
              <a:rPr lang="en-US" dirty="0" smtClean="0">
                <a:hlinkClick r:id="rId2"/>
              </a:rPr>
              <a:t>http://www.fraud.org/learn/identity-theft</a:t>
            </a:r>
            <a:endParaRPr lang="en-US" dirty="0" smtClean="0"/>
          </a:p>
          <a:p>
            <a:r>
              <a:rPr lang="en-US" dirty="0" smtClean="0">
                <a:hlinkClick r:id="rId3"/>
              </a:rPr>
              <a:t>https://www.google.com/search?q=identity+theft&amp;source=lnms&amp;tbm=isch&amp;sa=X&amp;ei=9M18U7jwMa7hsAT3ooK4Bg&amp;ved=0CAYQ_AUoAQ&amp;biw=1280&amp;bih=923#q=identity+theft&amp;tbm=isch&amp;imgdii=_</a:t>
            </a:r>
            <a:endParaRPr lang="en-US" dirty="0" smtClean="0"/>
          </a:p>
          <a:p>
            <a:r>
              <a:rPr lang="en-US" dirty="0" smtClean="0">
                <a:hlinkClick r:id="rId4"/>
              </a:rPr>
              <a:t>http://www.irs.gov/uac/Examples-of-Identity-Theft-Schemes-Fiscal-Year-2014</a:t>
            </a:r>
            <a:endParaRPr lang="en-US" dirty="0" smtClean="0"/>
          </a:p>
          <a:p>
            <a:r>
              <a:rPr lang="en-US" dirty="0" smtClean="0">
                <a:hlinkClick r:id="rId5"/>
              </a:rPr>
              <a:t>https://www.aggielandcu.org/index.php/blog/72-community/269-10-facts-about-identity-theft?site_id=%3Amaster_db%3A</a:t>
            </a:r>
            <a:endParaRPr lang="en-US" dirty="0" smtClean="0"/>
          </a:p>
          <a:p>
            <a:r>
              <a:rPr lang="en-US" dirty="0" smtClean="0"/>
              <a:t>http://www.identitytheft.org/faq.htm</a:t>
            </a:r>
            <a:endParaRPr lang="en-US" dirty="0"/>
          </a:p>
        </p:txBody>
      </p:sp>
    </p:spTree>
    <p:extLst>
      <p:ext uri="{BB962C8B-B14F-4D97-AF65-F5344CB8AC3E}">
        <p14:creationId xmlns:p14="http://schemas.microsoft.com/office/powerpoint/2010/main" val="1055158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Theft</a:t>
            </a:r>
            <a:endParaRPr lang="en-US" dirty="0"/>
          </a:p>
        </p:txBody>
      </p:sp>
      <p:sp>
        <p:nvSpPr>
          <p:cNvPr id="3" name="Content Placeholder 2"/>
          <p:cNvSpPr>
            <a:spLocks noGrp="1"/>
          </p:cNvSpPr>
          <p:nvPr>
            <p:ph idx="1"/>
          </p:nvPr>
        </p:nvSpPr>
        <p:spPr>
          <a:xfrm>
            <a:off x="838200" y="1676400"/>
            <a:ext cx="7848600" cy="3535363"/>
          </a:xfrm>
        </p:spPr>
        <p:txBody>
          <a:bodyPr/>
          <a:lstStyle/>
          <a:p>
            <a:r>
              <a:rPr lang="en-US" dirty="0" smtClean="0"/>
              <a:t>Identity theft is when someone steals your personal information for illegal purposes. </a:t>
            </a:r>
            <a:endParaRPr lang="en-US" dirty="0"/>
          </a:p>
        </p:txBody>
      </p:sp>
      <p:pic>
        <p:nvPicPr>
          <p:cNvPr id="1026" name="Picture 2" descr="http://www.pittsfieldpolice.org/images/identity_thef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505200"/>
            <a:ext cx="41148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878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Theft</a:t>
            </a:r>
            <a:endParaRPr lang="en-US" dirty="0"/>
          </a:p>
        </p:txBody>
      </p:sp>
      <p:sp>
        <p:nvSpPr>
          <p:cNvPr id="3" name="Content Placeholder 2"/>
          <p:cNvSpPr>
            <a:spLocks noGrp="1"/>
          </p:cNvSpPr>
          <p:nvPr>
            <p:ph idx="1"/>
          </p:nvPr>
        </p:nvSpPr>
        <p:spPr/>
        <p:txBody>
          <a:bodyPr>
            <a:normAutofit/>
          </a:bodyPr>
          <a:lstStyle/>
          <a:p>
            <a:pPr lvl="2"/>
            <a:r>
              <a:rPr lang="en-US" sz="2800" dirty="0" smtClean="0"/>
              <a:t>It is a crime that can possibly damage your credit, reputation, and peace of mind. </a:t>
            </a:r>
          </a:p>
          <a:p>
            <a:pPr lvl="2"/>
            <a:r>
              <a:rPr lang="en-US" sz="2800" dirty="0" smtClean="0"/>
              <a:t>It can be reduced by keeping your belongings secure. </a:t>
            </a:r>
            <a:endParaRPr lang="en-US" sz="2800" dirty="0"/>
          </a:p>
        </p:txBody>
      </p:sp>
      <p:pic>
        <p:nvPicPr>
          <p:cNvPr id="2050" name="Picture 2" descr="http://www.parkeronline.org/images/pages/N1794/identity-theft-online-fra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733800"/>
            <a:ext cx="5810250" cy="290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108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Identity Theft</a:t>
            </a:r>
            <a:endParaRPr lang="en-US" dirty="0"/>
          </a:p>
        </p:txBody>
      </p:sp>
      <p:sp>
        <p:nvSpPr>
          <p:cNvPr id="3" name="Content Placeholder 2"/>
          <p:cNvSpPr>
            <a:spLocks noGrp="1"/>
          </p:cNvSpPr>
          <p:nvPr>
            <p:ph idx="1"/>
          </p:nvPr>
        </p:nvSpPr>
        <p:spPr/>
        <p:txBody>
          <a:bodyPr>
            <a:normAutofit fontScale="85000" lnSpcReduction="20000"/>
          </a:bodyPr>
          <a:lstStyle/>
          <a:p>
            <a:pPr marL="914400" lvl="2" indent="0" algn="ctr">
              <a:buNone/>
            </a:pPr>
            <a:r>
              <a:rPr lang="en-US" b="1" dirty="0"/>
              <a:t>Couple Sentenced for Stealing Hundreds of Identities to Claim False Tax Refunds</a:t>
            </a:r>
            <a:endParaRPr lang="en-US" dirty="0" smtClean="0"/>
          </a:p>
          <a:p>
            <a:pPr marL="914400" lvl="2" indent="0" algn="ctr">
              <a:buNone/>
            </a:pPr>
            <a:r>
              <a:rPr lang="en-US" dirty="0" smtClean="0"/>
              <a:t>On </a:t>
            </a:r>
            <a:r>
              <a:rPr lang="en-US" dirty="0"/>
              <a:t>April 28, 2014, in Atlanta, Ga., Justin Cody was </a:t>
            </a:r>
            <a:r>
              <a:rPr lang="en-US" dirty="0" smtClean="0"/>
              <a:t>sentenced to </a:t>
            </a:r>
            <a:r>
              <a:rPr lang="en-US" dirty="0"/>
              <a:t>87 months in prison. Cody's wife, </a:t>
            </a:r>
            <a:r>
              <a:rPr lang="en-US" dirty="0" err="1"/>
              <a:t>Aeshia</a:t>
            </a:r>
            <a:r>
              <a:rPr lang="en-US" dirty="0"/>
              <a:t> Wilmore was sentenced to 24 months in prison. On Nov. 22, 2013, Cody and Wilmore each pleaded guilty to theft of public funds. Cody also pleaded guilty to aggravated identity fraud. According to court documents, from as early as February 2013 to May 2013, Cody and Wilmore, participated in a scheme to defraud the Department of the Treasury by filing hundreds of fraudulent income tax returns using stolen identities. Cody used stolen personal identification information of hundreds of victims, along with fake wage and withholding information, to prepare numerous fraudulent tax returns, claiming over $600,000 in tax refunds.  Cody had the refunds applied to blank prepaid debit cards that he and Wilmore used at various ATM machines </a:t>
            </a:r>
            <a:r>
              <a:rPr lang="en-US" dirty="0" smtClean="0"/>
              <a:t>throughout </a:t>
            </a:r>
            <a:r>
              <a:rPr lang="en-US" dirty="0"/>
              <a:t>the Atlanta area.  </a:t>
            </a:r>
          </a:p>
        </p:txBody>
      </p:sp>
    </p:spTree>
    <p:extLst>
      <p:ext uri="{BB962C8B-B14F-4D97-AF65-F5344CB8AC3E}">
        <p14:creationId xmlns:p14="http://schemas.microsoft.com/office/powerpoint/2010/main" val="3967662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Identity Theft</a:t>
            </a:r>
            <a:endParaRPr lang="en-US" dirty="0"/>
          </a:p>
        </p:txBody>
      </p:sp>
      <p:sp>
        <p:nvSpPr>
          <p:cNvPr id="3" name="Content Placeholder 2"/>
          <p:cNvSpPr>
            <a:spLocks noGrp="1"/>
          </p:cNvSpPr>
          <p:nvPr>
            <p:ph idx="1"/>
          </p:nvPr>
        </p:nvSpPr>
        <p:spPr/>
        <p:txBody>
          <a:bodyPr>
            <a:normAutofit fontScale="62500" lnSpcReduction="20000"/>
          </a:bodyPr>
          <a:lstStyle/>
          <a:p>
            <a:pPr algn="ctr"/>
            <a:r>
              <a:rPr lang="en-US" b="1" dirty="0"/>
              <a:t>Alabama Woman Sentenced for Stolen Identity Refund Fraud</a:t>
            </a:r>
            <a:endParaRPr lang="en-US" dirty="0" smtClean="0"/>
          </a:p>
          <a:p>
            <a:pPr algn="ctr"/>
            <a:r>
              <a:rPr lang="en-US" dirty="0" smtClean="0"/>
              <a:t>On </a:t>
            </a:r>
            <a:r>
              <a:rPr lang="en-US" dirty="0"/>
              <a:t>April 24, 2014, in Montgomery, Ala., Ivory Bolen, of Dothan, Ala., was sentenced to 42 months in prison, three years of supervised release and ordered to pay $209,243 in restitution to the IRS. Bolen previously pleaded guilty to wire fraud and aggravated identity theft. According to the plea agreement, between January 2012 and June 2013, Bolen was involved in the use of stolen identities to steal money from the IRS by filing fraudulent tax returns claiming refunds in the victims’ names.  Bolen obtained stolen identities from various sources, including the Social Security Death Index and jail records, and to filed fraudulent tax returns using those stolen identities. Bolen had the fraudulently obtained refunds deposited onto prepaid debit cards and recruited individuals from a homeless shelter to cash out the cards for her in an effort to avoid surveillance. Bolen also admitted to possessing hundreds of stolen identities in Tampa, Fla. Altogether, the false tax returns filed by Bolen fraudulently claimed more than $800,000 in refunds.</a:t>
            </a:r>
          </a:p>
        </p:txBody>
      </p:sp>
    </p:spTree>
    <p:extLst>
      <p:ext uri="{BB962C8B-B14F-4D97-AF65-F5344CB8AC3E}">
        <p14:creationId xmlns:p14="http://schemas.microsoft.com/office/powerpoint/2010/main" val="1350632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Identity Theft</a:t>
            </a:r>
            <a:endParaRPr lang="en-US" dirty="0"/>
          </a:p>
        </p:txBody>
      </p:sp>
      <p:sp>
        <p:nvSpPr>
          <p:cNvPr id="3" name="Content Placeholder 2"/>
          <p:cNvSpPr>
            <a:spLocks noGrp="1"/>
          </p:cNvSpPr>
          <p:nvPr>
            <p:ph idx="1"/>
          </p:nvPr>
        </p:nvSpPr>
        <p:spPr/>
        <p:txBody>
          <a:bodyPr>
            <a:normAutofit fontScale="62500" lnSpcReduction="20000"/>
          </a:bodyPr>
          <a:lstStyle/>
          <a:p>
            <a:pPr algn="ctr"/>
            <a:r>
              <a:rPr lang="en-US" b="1" dirty="0"/>
              <a:t>New Jersey Man Sentenced for Scheme to File Fraudulent Tax Returns</a:t>
            </a:r>
            <a:r>
              <a:rPr lang="en-US" dirty="0" smtClean="0"/>
              <a:t/>
            </a:r>
            <a:br>
              <a:rPr lang="en-US" dirty="0" smtClean="0"/>
            </a:br>
            <a:r>
              <a:rPr lang="en-US" dirty="0" smtClean="0"/>
              <a:t>	On </a:t>
            </a:r>
            <a:r>
              <a:rPr lang="en-US" dirty="0"/>
              <a:t>April 16, 2014, in Newark, N.J., </a:t>
            </a:r>
            <a:r>
              <a:rPr lang="en-US" dirty="0" err="1"/>
              <a:t>Badatunde</a:t>
            </a:r>
            <a:r>
              <a:rPr lang="en-US" dirty="0"/>
              <a:t> </a:t>
            </a:r>
            <a:r>
              <a:rPr lang="en-US" dirty="0" err="1"/>
              <a:t>Olugbake</a:t>
            </a:r>
            <a:r>
              <a:rPr lang="en-US" dirty="0"/>
              <a:t>, of Perth Amboy, N.J., was sentenced to 18 months in prison, three years of supervised release and ordered to pay $500,422 in restitution. </a:t>
            </a:r>
            <a:r>
              <a:rPr lang="en-US" dirty="0" err="1"/>
              <a:t>Olugbake</a:t>
            </a:r>
            <a:r>
              <a:rPr lang="en-US" dirty="0"/>
              <a:t> previously pleaded guilty to a three-count information charging him mail fraud, filing false claims against the United States and receiving stolen government funds.  According to court documents, from February 2008 through December 2010, </a:t>
            </a:r>
            <a:r>
              <a:rPr lang="en-US" dirty="0" err="1"/>
              <a:t>Olugbake</a:t>
            </a:r>
            <a:r>
              <a:rPr lang="en-US" dirty="0"/>
              <a:t> was involved in a scheme to file false and fraudulent tax returns to obtain tax refund checks. </a:t>
            </a:r>
            <a:r>
              <a:rPr lang="en-US" dirty="0" err="1"/>
              <a:t>Olugbake</a:t>
            </a:r>
            <a:r>
              <a:rPr lang="en-US" dirty="0"/>
              <a:t> deposited more than $400,000 in tax refunds as part of that scheme into bank accounts he controlled. Through the unauthorized use of names and social security numbers of unsuspecting victims, along with false addresses, statements concerning income and dependents, and claims for refunds, </a:t>
            </a:r>
            <a:r>
              <a:rPr lang="en-US" dirty="0" err="1"/>
              <a:t>Olugbake</a:t>
            </a:r>
            <a:r>
              <a:rPr lang="en-US" dirty="0"/>
              <a:t> manipulated tax returns so that the purported claimants qualified for the Earned Income Credit. </a:t>
            </a:r>
            <a:r>
              <a:rPr lang="en-US" dirty="0" err="1"/>
              <a:t>Olugbake</a:t>
            </a:r>
            <a:r>
              <a:rPr lang="en-US" dirty="0"/>
              <a:t> then mailed the fraudulent returns to the IRS.</a:t>
            </a:r>
          </a:p>
        </p:txBody>
      </p:sp>
    </p:spTree>
    <p:extLst>
      <p:ext uri="{BB962C8B-B14F-4D97-AF65-F5344CB8AC3E}">
        <p14:creationId xmlns:p14="http://schemas.microsoft.com/office/powerpoint/2010/main" val="781279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Identity Theft</a:t>
            </a:r>
            <a:endParaRPr lang="en-US" dirty="0"/>
          </a:p>
        </p:txBody>
      </p:sp>
      <p:sp>
        <p:nvSpPr>
          <p:cNvPr id="3" name="Content Placeholder 2"/>
          <p:cNvSpPr>
            <a:spLocks noGrp="1"/>
          </p:cNvSpPr>
          <p:nvPr>
            <p:ph idx="1"/>
          </p:nvPr>
        </p:nvSpPr>
        <p:spPr/>
        <p:txBody>
          <a:bodyPr/>
          <a:lstStyle/>
          <a:p>
            <a:pPr algn="ctr"/>
            <a:r>
              <a:rPr lang="en-US" dirty="0" smtClean="0"/>
              <a:t>Guard your financial information.</a:t>
            </a:r>
            <a:endParaRPr lang="en-US" dirty="0"/>
          </a:p>
        </p:txBody>
      </p:sp>
      <p:pic>
        <p:nvPicPr>
          <p:cNvPr id="3074" name="Picture 2" descr="http://www.nyc.gov/html/dca/images/features/shredder_magne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819400"/>
            <a:ext cx="4523298"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8204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identity Theft</a:t>
            </a:r>
            <a:endParaRPr lang="en-US" dirty="0"/>
          </a:p>
        </p:txBody>
      </p:sp>
      <p:sp>
        <p:nvSpPr>
          <p:cNvPr id="3" name="Content Placeholder 2"/>
          <p:cNvSpPr>
            <a:spLocks noGrp="1"/>
          </p:cNvSpPr>
          <p:nvPr>
            <p:ph idx="1"/>
          </p:nvPr>
        </p:nvSpPr>
        <p:spPr/>
        <p:txBody>
          <a:bodyPr/>
          <a:lstStyle/>
          <a:p>
            <a:pPr algn="ctr"/>
            <a:r>
              <a:rPr lang="en-US" dirty="0" smtClean="0"/>
              <a:t>Keep social security hidden and tell no one. </a:t>
            </a:r>
            <a:endParaRPr lang="en-US" dirty="0"/>
          </a:p>
        </p:txBody>
      </p:sp>
      <p:pic>
        <p:nvPicPr>
          <p:cNvPr id="4098" name="Picture 2" descr="http://www.mnn.com/sites/default/files/identityThef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590800"/>
            <a:ext cx="504825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8183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Identity Theft</a:t>
            </a:r>
            <a:endParaRPr lang="en-US" dirty="0"/>
          </a:p>
        </p:txBody>
      </p:sp>
      <p:sp>
        <p:nvSpPr>
          <p:cNvPr id="3" name="Content Placeholder 2"/>
          <p:cNvSpPr>
            <a:spLocks noGrp="1"/>
          </p:cNvSpPr>
          <p:nvPr>
            <p:ph idx="1"/>
          </p:nvPr>
        </p:nvSpPr>
        <p:spPr/>
        <p:txBody>
          <a:bodyPr/>
          <a:lstStyle/>
          <a:p>
            <a:pPr algn="ctr"/>
            <a:r>
              <a:rPr lang="en-US" dirty="0" smtClean="0"/>
              <a:t>Keep all mail safe in a spot no one can find. </a:t>
            </a:r>
            <a:endParaRPr lang="en-US" dirty="0"/>
          </a:p>
        </p:txBody>
      </p:sp>
      <p:pic>
        <p:nvPicPr>
          <p:cNvPr id="5122" name="Picture 2" descr="http://manvsdebt.com/wp-content/uploads/2009/04/5168378-800x5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1" y="2514600"/>
            <a:ext cx="3127534"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00333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548</Words>
  <Application>Microsoft Office PowerPoint</Application>
  <PresentationFormat>On-screen Show (4:3)</PresentationFormat>
  <Paragraphs>41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Identity Theft</vt:lpstr>
      <vt:lpstr>Identity Theft</vt:lpstr>
      <vt:lpstr>Examples of Identity Theft</vt:lpstr>
      <vt:lpstr>Example of Identity Theft</vt:lpstr>
      <vt:lpstr>Example of Identity Theft</vt:lpstr>
      <vt:lpstr>Tips for Avoiding Identity Theft</vt:lpstr>
      <vt:lpstr>Tips for avoiding identity Theft</vt:lpstr>
      <vt:lpstr>Tips for Avoiding Identity Theft</vt:lpstr>
      <vt:lpstr>Tips for avoiding Identity Theft</vt:lpstr>
      <vt:lpstr>Facts of Identity Theft</vt:lpstr>
      <vt:lpstr>Frequently Asked Questions </vt:lpstr>
      <vt:lpstr>Links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Identity Theft</dc:title>
  <dc:creator>Lindsey Hill</dc:creator>
  <cp:lastModifiedBy>Linda Christensen</cp:lastModifiedBy>
  <cp:revision>7</cp:revision>
  <dcterms:created xsi:type="dcterms:W3CDTF">2014-05-21T15:56:45Z</dcterms:created>
  <dcterms:modified xsi:type="dcterms:W3CDTF">2014-05-27T00:09:37Z</dcterms:modified>
</cp:coreProperties>
</file>