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58" r:id="rId5"/>
    <p:sldId id="266" r:id="rId6"/>
    <p:sldId id="259" r:id="rId7"/>
    <p:sldId id="260" r:id="rId8"/>
    <p:sldId id="261" r:id="rId9"/>
    <p:sldId id="265" r:id="rId10"/>
    <p:sldId id="262"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C3E1206-13B6-4625-8684-C11029E1D8C9}" type="datetimeFigureOut">
              <a:rPr lang="en-US" smtClean="0"/>
              <a:t>5/27/2014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D8C75F9-CB9E-4E1C-A70A-FFD5CBA1AF06}"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3E1206-13B6-4625-8684-C11029E1D8C9}"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8C75F9-CB9E-4E1C-A70A-FFD5CBA1AF0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D8C75F9-CB9E-4E1C-A70A-FFD5CBA1AF06}"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3E1206-13B6-4625-8684-C11029E1D8C9}"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C3E1206-13B6-4625-8684-C11029E1D8C9}"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DD8C75F9-CB9E-4E1C-A70A-FFD5CBA1AF06}"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0C3E1206-13B6-4625-8684-C11029E1D8C9}" type="datetimeFigureOut">
              <a:rPr lang="en-US" smtClean="0"/>
              <a:t>5/27/2014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D8C75F9-CB9E-4E1C-A70A-FFD5CBA1AF06}"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0C3E1206-13B6-4625-8684-C11029E1D8C9}"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8C75F9-CB9E-4E1C-A70A-FFD5CBA1AF06}"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C3E1206-13B6-4625-8684-C11029E1D8C9}" type="datetimeFigureOut">
              <a:rPr lang="en-US" smtClean="0"/>
              <a:t>5/27/2014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D8C75F9-CB9E-4E1C-A70A-FFD5CBA1AF06}"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C3E1206-13B6-4625-8684-C11029E1D8C9}" type="datetimeFigureOut">
              <a:rPr lang="en-US" smtClean="0"/>
              <a:t>5/27/2014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DD8C75F9-CB9E-4E1C-A70A-FFD5CBA1AF0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0C3E1206-13B6-4625-8684-C11029E1D8C9}" type="datetimeFigureOut">
              <a:rPr lang="en-US" smtClean="0"/>
              <a:t>5/27/2014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D8C75F9-CB9E-4E1C-A70A-FFD5CBA1AF0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D8C75F9-CB9E-4E1C-A70A-FFD5CBA1AF06}"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0C3E1206-13B6-4625-8684-C11029E1D8C9}" type="datetimeFigureOut">
              <a:rPr lang="en-US" smtClean="0"/>
              <a:t>5/27/2014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D8C75F9-CB9E-4E1C-A70A-FFD5CBA1AF06}"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C3E1206-13B6-4625-8684-C11029E1D8C9}" type="datetimeFigureOut">
              <a:rPr lang="en-US" smtClean="0"/>
              <a:t>5/27/2014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C3E1206-13B6-4625-8684-C11029E1D8C9}" type="datetimeFigureOut">
              <a:rPr lang="en-US" smtClean="0"/>
              <a:t>5/27/2014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D8C75F9-CB9E-4E1C-A70A-FFD5CBA1AF06}"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neamb.com/shopping-discounts/you-need-to-know-about-the-latest-id-theft-scams.htm" TargetMode="External"/><Relationship Id="rId3" Type="http://schemas.openxmlformats.org/officeDocument/2006/relationships/hyperlink" Target="http://www.trustedid.com/types-of-identity-theft/" TargetMode="External"/><Relationship Id="rId7" Type="http://schemas.openxmlformats.org/officeDocument/2006/relationships/hyperlink" Target="http://www.irs.gov/uac/Suspicious-e-Mails-and-Identity-Theft" TargetMode="External"/><Relationship Id="rId2" Type="http://schemas.openxmlformats.org/officeDocument/2006/relationships/hyperlink" Target="http://www.fraud.org/learn/identity-theft" TargetMode="External"/><Relationship Id="rId1" Type="http://schemas.openxmlformats.org/officeDocument/2006/relationships/slideLayout" Target="../slideLayouts/slideLayout2.xml"/><Relationship Id="rId6" Type="http://schemas.openxmlformats.org/officeDocument/2006/relationships/hyperlink" Target="http://www.protectmyid.com/faq/" TargetMode="External"/><Relationship Id="rId5" Type="http://schemas.openxmlformats.org/officeDocument/2006/relationships/hyperlink" Target="http://idt911.com/KnowledgeCenter/IdentityTheftFAQ.aspx" TargetMode="External"/><Relationship Id="rId4" Type="http://schemas.openxmlformats.org/officeDocument/2006/relationships/hyperlink" Target="https://www.ncjrs.gov/spotlight/identity_theft/facts.html"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www.computer.howstuffworks.com/" TargetMode="External"/><Relationship Id="rId3" Type="http://schemas.openxmlformats.org/officeDocument/2006/relationships/hyperlink" Target="http://www.southbostontoday.com/" TargetMode="External"/><Relationship Id="rId7" Type="http://schemas.openxmlformats.org/officeDocument/2006/relationships/hyperlink" Target="http://www.eclipsepc.com/" TargetMode="External"/><Relationship Id="rId2" Type="http://schemas.openxmlformats.org/officeDocument/2006/relationships/hyperlink" Target="http://www.mlive.com/" TargetMode="External"/><Relationship Id="rId1" Type="http://schemas.openxmlformats.org/officeDocument/2006/relationships/slideLayout" Target="../slideLayouts/slideLayout2.xml"/><Relationship Id="rId6" Type="http://schemas.openxmlformats.org/officeDocument/2006/relationships/hyperlink" Target="http://www.voices.yahoo.com/" TargetMode="External"/><Relationship Id="rId5" Type="http://schemas.openxmlformats.org/officeDocument/2006/relationships/hyperlink" Target="http://www.portalsandrails.frbatlanta.org/" TargetMode="External"/><Relationship Id="rId4" Type="http://schemas.openxmlformats.org/officeDocument/2006/relationships/hyperlink" Target="http://www.homelandsecuritynewswire.com/" TargetMode="External"/><Relationship Id="rId9" Type="http://schemas.openxmlformats.org/officeDocument/2006/relationships/hyperlink" Target="http://www.cio.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Rebecca Higgins</a:t>
            </a:r>
            <a:endParaRPr lang="en-US" dirty="0"/>
          </a:p>
        </p:txBody>
      </p:sp>
      <p:sp>
        <p:nvSpPr>
          <p:cNvPr id="2" name="Title 1"/>
          <p:cNvSpPr>
            <a:spLocks noGrp="1"/>
          </p:cNvSpPr>
          <p:nvPr>
            <p:ph type="ctrTitle"/>
          </p:nvPr>
        </p:nvSpPr>
        <p:spPr/>
        <p:txBody>
          <a:bodyPr/>
          <a:lstStyle/>
          <a:p>
            <a:r>
              <a:rPr lang="en-US" dirty="0" smtClean="0"/>
              <a:t>Identity Theft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3352799"/>
            <a:ext cx="3124200" cy="2784299"/>
          </a:xfrm>
          <a:prstGeom prst="rect">
            <a:avLst/>
          </a:prstGeom>
        </p:spPr>
      </p:pic>
    </p:spTree>
    <p:extLst>
      <p:ext uri="{BB962C8B-B14F-4D97-AF65-F5344CB8AC3E}">
        <p14:creationId xmlns:p14="http://schemas.microsoft.com/office/powerpoint/2010/main" val="2404815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sz="quarter" idx="1"/>
          </p:nvPr>
        </p:nvSpPr>
        <p:spPr>
          <a:xfrm>
            <a:off x="301752" y="1527048"/>
            <a:ext cx="8503920" cy="4797552"/>
          </a:xfrm>
        </p:spPr>
        <p:txBody>
          <a:bodyPr>
            <a:normAutofit lnSpcReduction="10000"/>
          </a:bodyPr>
          <a:lstStyle/>
          <a:p>
            <a:r>
              <a:rPr lang="en-US" dirty="0" smtClean="0">
                <a:hlinkClick r:id="rId2"/>
              </a:rPr>
              <a:t>www.fraud.org/learn/identity-theft</a:t>
            </a:r>
            <a:endParaRPr lang="en-US" dirty="0" smtClean="0"/>
          </a:p>
          <a:p>
            <a:r>
              <a:rPr lang="en-US" dirty="0" smtClean="0">
                <a:hlinkClick r:id="rId3"/>
              </a:rPr>
              <a:t>www.trustedid.com/types-of-identity-theft/</a:t>
            </a:r>
            <a:endParaRPr lang="en-US" dirty="0" smtClean="0"/>
          </a:p>
          <a:p>
            <a:r>
              <a:rPr lang="en-US" dirty="0">
                <a:hlinkClick r:id="rId4"/>
              </a:rPr>
              <a:t>https://</a:t>
            </a:r>
            <a:r>
              <a:rPr lang="en-US" dirty="0" smtClean="0">
                <a:hlinkClick r:id="rId4"/>
              </a:rPr>
              <a:t>www.ncjrs.gov/spotlight/identity_theft/facts.html</a:t>
            </a:r>
            <a:endParaRPr lang="en-US" dirty="0" smtClean="0"/>
          </a:p>
          <a:p>
            <a:r>
              <a:rPr lang="en-US" dirty="0">
                <a:hlinkClick r:id="rId5"/>
              </a:rPr>
              <a:t>http://</a:t>
            </a:r>
            <a:r>
              <a:rPr lang="en-US" dirty="0" smtClean="0">
                <a:hlinkClick r:id="rId5"/>
              </a:rPr>
              <a:t>idt911.com/KnowledgeCenter/IdentityTheftFAQ.aspx</a:t>
            </a:r>
            <a:endParaRPr lang="en-US" dirty="0" smtClean="0"/>
          </a:p>
          <a:p>
            <a:r>
              <a:rPr lang="en-US" dirty="0">
                <a:hlinkClick r:id="rId6"/>
              </a:rPr>
              <a:t>http://www.protectmyid.com/faq</a:t>
            </a:r>
            <a:r>
              <a:rPr lang="en-US" dirty="0" smtClean="0">
                <a:hlinkClick r:id="rId6"/>
              </a:rPr>
              <a:t>/</a:t>
            </a:r>
            <a:endParaRPr lang="en-US" dirty="0" smtClean="0"/>
          </a:p>
          <a:p>
            <a:r>
              <a:rPr lang="en-US" dirty="0">
                <a:hlinkClick r:id="rId7"/>
              </a:rPr>
              <a:t>http://</a:t>
            </a:r>
            <a:r>
              <a:rPr lang="en-US" dirty="0" smtClean="0">
                <a:hlinkClick r:id="rId7"/>
              </a:rPr>
              <a:t>www.irs.gov/uac/Suspicious-e-Mails-and-Identity-Theft</a:t>
            </a:r>
            <a:endParaRPr lang="en-US" dirty="0" smtClean="0"/>
          </a:p>
          <a:p>
            <a:r>
              <a:rPr lang="en-US" dirty="0">
                <a:hlinkClick r:id="rId8"/>
              </a:rPr>
              <a:t>http://</a:t>
            </a:r>
            <a:r>
              <a:rPr lang="en-US" dirty="0" smtClean="0">
                <a:hlinkClick r:id="rId8"/>
              </a:rPr>
              <a:t>www.neamb.com/shopping-discounts/you-need-to-know-about-the-latest-id-theft-scams.htm</a:t>
            </a:r>
            <a:endParaRPr lang="en-US" dirty="0" smtClean="0"/>
          </a:p>
          <a:p>
            <a:pPr marL="0" indent="0">
              <a:buNone/>
            </a:pPr>
            <a:endParaRPr lang="en-US" dirty="0" smtClean="0"/>
          </a:p>
          <a:p>
            <a:endParaRPr lang="en-US" dirty="0" smtClean="0"/>
          </a:p>
        </p:txBody>
      </p:sp>
    </p:spTree>
    <p:extLst>
      <p:ext uri="{BB962C8B-B14F-4D97-AF65-F5344CB8AC3E}">
        <p14:creationId xmlns:p14="http://schemas.microsoft.com/office/powerpoint/2010/main" val="2307923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 Citations</a:t>
            </a:r>
            <a:endParaRPr lang="en-US" dirty="0"/>
          </a:p>
        </p:txBody>
      </p:sp>
      <p:sp>
        <p:nvSpPr>
          <p:cNvPr id="3" name="Content Placeholder 2"/>
          <p:cNvSpPr>
            <a:spLocks noGrp="1"/>
          </p:cNvSpPr>
          <p:nvPr>
            <p:ph sz="quarter" idx="1"/>
          </p:nvPr>
        </p:nvSpPr>
        <p:spPr/>
        <p:txBody>
          <a:bodyPr>
            <a:normAutofit/>
          </a:bodyPr>
          <a:lstStyle/>
          <a:p>
            <a:r>
              <a:rPr lang="en-US" dirty="0" smtClean="0">
                <a:hlinkClick r:id="rId2"/>
              </a:rPr>
              <a:t>www.mlive.com</a:t>
            </a:r>
            <a:endParaRPr lang="en-US" dirty="0" smtClean="0"/>
          </a:p>
          <a:p>
            <a:r>
              <a:rPr lang="en-US" dirty="0" smtClean="0">
                <a:hlinkClick r:id="rId3"/>
              </a:rPr>
              <a:t>www.southbostontoday.com</a:t>
            </a:r>
            <a:endParaRPr lang="en-US" dirty="0" smtClean="0"/>
          </a:p>
          <a:p>
            <a:r>
              <a:rPr lang="en-US" dirty="0" smtClean="0">
                <a:hlinkClick r:id="rId4"/>
              </a:rPr>
              <a:t>www.homelandsecuritynewswire.com</a:t>
            </a:r>
            <a:endParaRPr lang="en-US" dirty="0" smtClean="0"/>
          </a:p>
          <a:p>
            <a:r>
              <a:rPr lang="en-US" dirty="0" smtClean="0">
                <a:hlinkClick r:id="rId5"/>
              </a:rPr>
              <a:t>www.portalsandrails.frbatlanta.org</a:t>
            </a:r>
            <a:endParaRPr lang="en-US" dirty="0" smtClean="0"/>
          </a:p>
          <a:p>
            <a:r>
              <a:rPr lang="en-US" dirty="0" smtClean="0">
                <a:hlinkClick r:id="rId6"/>
              </a:rPr>
              <a:t>www.voices.yahoo.com</a:t>
            </a:r>
            <a:endParaRPr lang="en-US" dirty="0" smtClean="0"/>
          </a:p>
          <a:p>
            <a:r>
              <a:rPr lang="en-US" dirty="0" smtClean="0">
                <a:hlinkClick r:id="rId7"/>
              </a:rPr>
              <a:t>www.eclipsepc.com</a:t>
            </a:r>
            <a:endParaRPr lang="en-US" dirty="0" smtClean="0"/>
          </a:p>
          <a:p>
            <a:r>
              <a:rPr lang="en-US" dirty="0" smtClean="0">
                <a:hlinkClick r:id="rId8"/>
              </a:rPr>
              <a:t>www.computer.howstuffworks.com</a:t>
            </a:r>
            <a:endParaRPr lang="en-US" dirty="0" smtClean="0"/>
          </a:p>
          <a:p>
            <a:r>
              <a:rPr lang="en-US" dirty="0" smtClean="0">
                <a:hlinkClick r:id="rId9"/>
              </a:rPr>
              <a:t>www.cio.com</a:t>
            </a:r>
            <a:endParaRPr lang="en-US" dirty="0" smtClean="0"/>
          </a:p>
          <a:p>
            <a:endParaRPr lang="en-US" dirty="0"/>
          </a:p>
        </p:txBody>
      </p:sp>
    </p:spTree>
    <p:extLst>
      <p:ext uri="{BB962C8B-B14F-4D97-AF65-F5344CB8AC3E}">
        <p14:creationId xmlns:p14="http://schemas.microsoft.com/office/powerpoint/2010/main" val="2484696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Identity Theft?</a:t>
            </a:r>
            <a:endParaRPr lang="en-US" dirty="0"/>
          </a:p>
        </p:txBody>
      </p:sp>
      <p:sp>
        <p:nvSpPr>
          <p:cNvPr id="3" name="Content Placeholder 2"/>
          <p:cNvSpPr>
            <a:spLocks noGrp="1"/>
          </p:cNvSpPr>
          <p:nvPr>
            <p:ph sz="quarter" idx="1"/>
          </p:nvPr>
        </p:nvSpPr>
        <p:spPr>
          <a:xfrm>
            <a:off x="301752" y="1527048"/>
            <a:ext cx="5565648" cy="4721352"/>
          </a:xfrm>
        </p:spPr>
        <p:txBody>
          <a:bodyPr>
            <a:normAutofit fontScale="92500"/>
          </a:bodyPr>
          <a:lstStyle/>
          <a:p>
            <a:pPr marL="0" indent="0">
              <a:buNone/>
            </a:pPr>
            <a:r>
              <a:rPr lang="en-US" dirty="0" smtClean="0"/>
              <a:t> 	Identity Theft is when someone illegally steals your personal information, usually for personal financial </a:t>
            </a:r>
            <a:r>
              <a:rPr lang="en-US" dirty="0"/>
              <a:t>gain. </a:t>
            </a:r>
            <a:r>
              <a:rPr lang="en-US" dirty="0" smtClean="0"/>
              <a:t> Your </a:t>
            </a:r>
            <a:r>
              <a:rPr lang="en-US" dirty="0"/>
              <a:t>Social Security number, bank account numbers, and personal information </a:t>
            </a:r>
            <a:r>
              <a:rPr lang="en-US" dirty="0" smtClean="0"/>
              <a:t>are the only thing one needs to commit Identity Fraud. There are many ways someone could find out these things. For example, a theft may dumpster dive, use skimming, or even e-mail or call you acting like they are a bank.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13582" y="2286000"/>
            <a:ext cx="2895600" cy="2895600"/>
          </a:xfrm>
          <a:prstGeom prst="rect">
            <a:avLst/>
          </a:prstGeom>
          <a:ln w="1905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1403597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Identity Theft</a:t>
            </a:r>
            <a:endParaRPr lang="en-US" dirty="0"/>
          </a:p>
        </p:txBody>
      </p:sp>
      <p:sp>
        <p:nvSpPr>
          <p:cNvPr id="3" name="Content Placeholder 2"/>
          <p:cNvSpPr>
            <a:spLocks noGrp="1"/>
          </p:cNvSpPr>
          <p:nvPr>
            <p:ph sz="quarter" idx="1"/>
          </p:nvPr>
        </p:nvSpPr>
        <p:spPr>
          <a:xfrm>
            <a:off x="3806952" y="2188074"/>
            <a:ext cx="5032248" cy="4191000"/>
          </a:xfrm>
        </p:spPr>
        <p:txBody>
          <a:bodyPr/>
          <a:lstStyle/>
          <a:p>
            <a:r>
              <a:rPr lang="en-US" sz="2000" b="1" dirty="0" smtClean="0"/>
              <a:t>Child Identity Theft- </a:t>
            </a:r>
            <a:r>
              <a:rPr lang="en-US" sz="2000" dirty="0" smtClean="0"/>
              <a:t>can’t be used by theft until child is older and has credit accounts or bank accounts</a:t>
            </a:r>
          </a:p>
          <a:p>
            <a:r>
              <a:rPr lang="en-US" sz="2000" b="1" dirty="0" smtClean="0"/>
              <a:t>Student Identity thef</a:t>
            </a:r>
            <a:r>
              <a:rPr lang="en-US" sz="2000" dirty="0" smtClean="0"/>
              <a:t>t- easily done because a theft may send an email about an interested college and ask for personal information</a:t>
            </a:r>
          </a:p>
          <a:p>
            <a:r>
              <a:rPr lang="en-US" sz="2000" b="1" dirty="0" smtClean="0"/>
              <a:t>Senior Identity Theft- </a:t>
            </a:r>
            <a:r>
              <a:rPr lang="en-US" sz="2000" dirty="0" smtClean="0"/>
              <a:t>very vulnerable because they are very unaware of online sources</a:t>
            </a:r>
            <a:r>
              <a:rPr lang="en-US" sz="2000" b="1" dirty="0" smtClean="0"/>
              <a:t> </a:t>
            </a:r>
            <a:r>
              <a:rPr lang="en-US" sz="2000" dirty="0" smtClean="0"/>
              <a:t>and have trouble monitoring their own accounts</a:t>
            </a:r>
            <a:endParaRPr lang="en-US" sz="2000" dirty="0"/>
          </a:p>
        </p:txBody>
      </p:sp>
      <p:sp>
        <p:nvSpPr>
          <p:cNvPr id="4" name="TextBox 3"/>
          <p:cNvSpPr txBox="1"/>
          <p:nvPr/>
        </p:nvSpPr>
        <p:spPr>
          <a:xfrm>
            <a:off x="381000" y="1524000"/>
            <a:ext cx="8458200" cy="523220"/>
          </a:xfrm>
          <a:prstGeom prst="rect">
            <a:avLst/>
          </a:prstGeom>
          <a:noFill/>
        </p:spPr>
        <p:txBody>
          <a:bodyPr wrap="square" rtlCol="0">
            <a:spAutoFit/>
          </a:bodyPr>
          <a:lstStyle/>
          <a:p>
            <a:r>
              <a:rPr lang="en-US" sz="2800" dirty="0"/>
              <a:t>Identity theft is quite easy with the following groups: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2438400"/>
            <a:ext cx="2223237" cy="3194050"/>
          </a:xfrm>
          <a:prstGeom prst="rect">
            <a:avLst/>
          </a:prstGeom>
          <a:ln w="38100">
            <a:solidFill>
              <a:schemeClr val="tx1"/>
            </a:solidFill>
          </a:ln>
        </p:spPr>
      </p:pic>
    </p:spTree>
    <p:extLst>
      <p:ext uri="{BB962C8B-B14F-4D97-AF65-F5344CB8AC3E}">
        <p14:creationId xmlns:p14="http://schemas.microsoft.com/office/powerpoint/2010/main" val="1951582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758952"/>
          </a:xfrm>
        </p:spPr>
        <p:txBody>
          <a:bodyPr/>
          <a:lstStyle/>
          <a:p>
            <a:r>
              <a:rPr lang="en-US" dirty="0" smtClean="0"/>
              <a:t>Current Scams </a:t>
            </a:r>
            <a:endParaRPr lang="en-US" dirty="0"/>
          </a:p>
        </p:txBody>
      </p:sp>
      <p:sp>
        <p:nvSpPr>
          <p:cNvPr id="3" name="Content Placeholder 2"/>
          <p:cNvSpPr>
            <a:spLocks noGrp="1"/>
          </p:cNvSpPr>
          <p:nvPr>
            <p:ph sz="quarter" idx="1"/>
          </p:nvPr>
        </p:nvSpPr>
        <p:spPr>
          <a:xfrm>
            <a:off x="301752" y="1527048"/>
            <a:ext cx="5413248" cy="4572000"/>
          </a:xfrm>
        </p:spPr>
        <p:txBody>
          <a:bodyPr>
            <a:normAutofit fontScale="92500"/>
          </a:bodyPr>
          <a:lstStyle/>
          <a:p>
            <a:pPr marL="0" indent="0" algn="ctr">
              <a:buNone/>
            </a:pPr>
            <a:r>
              <a:rPr lang="en-US" b="1" u="sng" dirty="0" smtClean="0"/>
              <a:t>Phishing</a:t>
            </a:r>
          </a:p>
          <a:p>
            <a:pPr marL="0" indent="0">
              <a:buNone/>
            </a:pPr>
            <a:r>
              <a:rPr lang="en-US" dirty="0" smtClean="0"/>
              <a:t>	Phishing is </a:t>
            </a:r>
            <a:r>
              <a:rPr lang="en-US" dirty="0"/>
              <a:t>a scam where Internet fraudsters send e-mail messages to trick </a:t>
            </a:r>
            <a:r>
              <a:rPr lang="en-US" dirty="0" smtClean="0"/>
              <a:t>victims </a:t>
            </a:r>
            <a:r>
              <a:rPr lang="en-US" dirty="0"/>
              <a:t>into revealing personal and financial information that can be used to steal the victims’ identity. Current scams include phony e-mails which claim to come from the IRS and which lure the victims into the scam by telling them that they are due a tax refund.</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2438400"/>
            <a:ext cx="2949388" cy="3133725"/>
          </a:xfrm>
          <a:prstGeom prst="rect">
            <a:avLst/>
          </a:prstGeom>
          <a:noFill/>
          <a:ln w="571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5665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Currant Scams</a:t>
            </a:r>
            <a:endParaRPr lang="en-US" dirty="0"/>
          </a:p>
        </p:txBody>
      </p:sp>
      <p:sp>
        <p:nvSpPr>
          <p:cNvPr id="3" name="Content Placeholder 2"/>
          <p:cNvSpPr>
            <a:spLocks noGrp="1"/>
          </p:cNvSpPr>
          <p:nvPr>
            <p:ph sz="quarter" idx="1"/>
          </p:nvPr>
        </p:nvSpPr>
        <p:spPr/>
        <p:txBody>
          <a:bodyPr/>
          <a:lstStyle/>
          <a:p>
            <a:pPr marL="0" indent="0" algn="ctr">
              <a:buNone/>
            </a:pPr>
            <a:r>
              <a:rPr lang="en-US" b="1" dirty="0" err="1" smtClean="0"/>
              <a:t>Doxing</a:t>
            </a:r>
            <a:r>
              <a:rPr lang="en-US" dirty="0" smtClean="0"/>
              <a:t> </a:t>
            </a:r>
          </a:p>
          <a:p>
            <a:pPr marL="0" indent="0">
              <a:buNone/>
            </a:pPr>
            <a:r>
              <a:rPr lang="en-US" dirty="0" smtClean="0"/>
              <a:t>	The </a:t>
            </a:r>
            <a:r>
              <a:rPr lang="en-US" dirty="0"/>
              <a:t>Internet version of social engineering. ID thieves have become </a:t>
            </a:r>
            <a:r>
              <a:rPr lang="en-US" dirty="0" smtClean="0"/>
              <a:t>skilled at </a:t>
            </a:r>
            <a:r>
              <a:rPr lang="en-US" dirty="0"/>
              <a:t>piecing together your information from social networking sites, then using it to elicit more personal data.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850396"/>
            <a:ext cx="3667125" cy="242168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056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Avoiding Identity Fraud</a:t>
            </a:r>
            <a:endParaRPr lang="en-US" dirty="0"/>
          </a:p>
        </p:txBody>
      </p:sp>
      <p:sp>
        <p:nvSpPr>
          <p:cNvPr id="3" name="Content Placeholder 2"/>
          <p:cNvSpPr>
            <a:spLocks noGrp="1"/>
          </p:cNvSpPr>
          <p:nvPr>
            <p:ph sz="quarter" idx="1"/>
          </p:nvPr>
        </p:nvSpPr>
        <p:spPr/>
        <p:txBody>
          <a:bodyPr/>
          <a:lstStyle/>
          <a:p>
            <a:r>
              <a:rPr lang="en-US" dirty="0" smtClean="0"/>
              <a:t>Guard financial information</a:t>
            </a:r>
          </a:p>
          <a:p>
            <a:r>
              <a:rPr lang="en-US" dirty="0" smtClean="0"/>
              <a:t>Keep social security number private</a:t>
            </a:r>
          </a:p>
          <a:p>
            <a:r>
              <a:rPr lang="en-US" dirty="0" smtClean="0"/>
              <a:t>Keep your mail safe</a:t>
            </a:r>
          </a:p>
          <a:p>
            <a:r>
              <a:rPr lang="en-US" dirty="0" smtClean="0"/>
              <a:t>Check your credit reports often </a:t>
            </a:r>
          </a:p>
          <a:p>
            <a:r>
              <a:rPr lang="en-US" dirty="0" smtClean="0"/>
              <a:t>Stay safe online</a:t>
            </a:r>
          </a:p>
          <a:p>
            <a:r>
              <a:rPr lang="en-US" dirty="0" smtClean="0"/>
              <a:t>Protect your passwords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3381" y="3200400"/>
            <a:ext cx="2971800" cy="2971800"/>
          </a:xfrm>
          <a:prstGeom prst="rect">
            <a:avLst/>
          </a:prstGeom>
          <a:noFill/>
          <a:ln w="762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8098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Content Placeholder 2"/>
          <p:cNvSpPr>
            <a:spLocks noGrp="1"/>
          </p:cNvSpPr>
          <p:nvPr>
            <p:ph sz="quarter" idx="1"/>
          </p:nvPr>
        </p:nvSpPr>
        <p:spPr>
          <a:xfrm>
            <a:off x="301752" y="1527048"/>
            <a:ext cx="3279648" cy="4572000"/>
          </a:xfrm>
        </p:spPr>
        <p:txBody>
          <a:bodyPr>
            <a:normAutofit fontScale="92500" lnSpcReduction="20000"/>
          </a:bodyPr>
          <a:lstStyle/>
          <a:p>
            <a:r>
              <a:rPr lang="en-US" dirty="0"/>
              <a:t>About 7% of persons age 16 or older were victims of identity theft in 2012. </a:t>
            </a:r>
            <a:endParaRPr lang="en-US" dirty="0" smtClean="0"/>
          </a:p>
          <a:p>
            <a:r>
              <a:rPr lang="en-US" dirty="0"/>
              <a:t>In </a:t>
            </a:r>
            <a:r>
              <a:rPr lang="en-US" dirty="0" smtClean="0"/>
              <a:t>2010 about </a:t>
            </a:r>
            <a:r>
              <a:rPr lang="en-US" dirty="0"/>
              <a:t>8.6 million </a:t>
            </a:r>
            <a:r>
              <a:rPr lang="en-US" dirty="0" smtClean="0"/>
              <a:t>households </a:t>
            </a:r>
            <a:r>
              <a:rPr lang="en-US" dirty="0"/>
              <a:t>had at least one member age 12 or older who experienced one or more types of identity </a:t>
            </a:r>
            <a:r>
              <a:rPr lang="en-US" dirty="0" smtClean="0"/>
              <a:t>theft. </a:t>
            </a:r>
            <a:endParaRPr lang="en-US" dirty="0"/>
          </a:p>
        </p:txBody>
      </p:sp>
      <p:sp>
        <p:nvSpPr>
          <p:cNvPr id="4" name="Rectangle 3"/>
          <p:cNvSpPr/>
          <p:nvPr/>
        </p:nvSpPr>
        <p:spPr>
          <a:xfrm>
            <a:off x="2704341" y="3244334"/>
            <a:ext cx="240772" cy="369332"/>
          </a:xfrm>
          <a:prstGeom prst="rect">
            <a:avLst/>
          </a:prstGeom>
        </p:spPr>
        <p:txBody>
          <a:bodyPr wrap="none">
            <a:spAutoFit/>
          </a:bodyPr>
          <a:lstStyle/>
          <a:p>
            <a:r>
              <a:rPr lang="en-US" dirty="0" smtClean="0"/>
              <a:t> </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2133600"/>
            <a:ext cx="4861726" cy="3358634"/>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8837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Asked Questions</a:t>
            </a:r>
            <a:endParaRPr lang="en-US" dirty="0"/>
          </a:p>
        </p:txBody>
      </p:sp>
      <p:sp>
        <p:nvSpPr>
          <p:cNvPr id="3" name="Content Placeholder 2"/>
          <p:cNvSpPr>
            <a:spLocks noGrp="1"/>
          </p:cNvSpPr>
          <p:nvPr>
            <p:ph sz="quarter" idx="1"/>
          </p:nvPr>
        </p:nvSpPr>
        <p:spPr/>
        <p:txBody>
          <a:bodyPr/>
          <a:lstStyle/>
          <a:p>
            <a:r>
              <a:rPr lang="en-US" b="1" dirty="0"/>
              <a:t>Are there laws against identity theft</a:t>
            </a:r>
            <a:r>
              <a:rPr lang="en-US" b="1" dirty="0" smtClean="0"/>
              <a:t>?</a:t>
            </a:r>
          </a:p>
          <a:p>
            <a:pPr marL="0" indent="0">
              <a:buNone/>
            </a:pPr>
            <a:r>
              <a:rPr lang="en-US" dirty="0"/>
              <a:t>	Yes. </a:t>
            </a:r>
            <a:r>
              <a:rPr lang="en-US" dirty="0" smtClean="0"/>
              <a:t>Congress </a:t>
            </a:r>
            <a:r>
              <a:rPr lang="en-US" dirty="0"/>
              <a:t>passed the Identity Theft and Assumption Deterrence Act </a:t>
            </a:r>
            <a:r>
              <a:rPr lang="en-US" dirty="0" smtClean="0"/>
              <a:t>in 1998. It made stealing someone's identity with intent a federal felony. </a:t>
            </a:r>
          </a:p>
          <a:p>
            <a:r>
              <a:rPr lang="en-US" b="1" dirty="0"/>
              <a:t>How much does it cost to repair an identity theft</a:t>
            </a:r>
            <a:r>
              <a:rPr lang="en-US" b="1" dirty="0" smtClean="0"/>
              <a:t>?</a:t>
            </a:r>
          </a:p>
          <a:p>
            <a:pPr marL="0" indent="0">
              <a:buNone/>
            </a:pPr>
            <a:r>
              <a:rPr lang="en-US" b="1" dirty="0"/>
              <a:t>	</a:t>
            </a:r>
            <a:r>
              <a:rPr lang="en-US" dirty="0" smtClean="0"/>
              <a:t>Some victims have an easy repair to their identity fraud, but others have to spend thousands of dollars to fix. Many people have reoccurring fraud. In this case, they should frequently check their credit.</a:t>
            </a:r>
            <a:endParaRPr lang="en-US" b="1" dirty="0"/>
          </a:p>
          <a:p>
            <a:endParaRPr lang="en-US" dirty="0"/>
          </a:p>
          <a:p>
            <a:endParaRPr lang="en-US" dirty="0"/>
          </a:p>
          <a:p>
            <a:endParaRPr lang="en-US" dirty="0"/>
          </a:p>
        </p:txBody>
      </p:sp>
    </p:spTree>
    <p:extLst>
      <p:ext uri="{BB962C8B-B14F-4D97-AF65-F5344CB8AC3E}">
        <p14:creationId xmlns:p14="http://schemas.microsoft.com/office/powerpoint/2010/main" val="2449647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Frequently Asked Questions</a:t>
            </a:r>
            <a:endParaRPr lang="en-US" dirty="0"/>
          </a:p>
        </p:txBody>
      </p:sp>
      <p:sp>
        <p:nvSpPr>
          <p:cNvPr id="3" name="Content Placeholder 2"/>
          <p:cNvSpPr>
            <a:spLocks noGrp="1"/>
          </p:cNvSpPr>
          <p:nvPr>
            <p:ph sz="quarter" idx="1"/>
          </p:nvPr>
        </p:nvSpPr>
        <p:spPr/>
        <p:txBody>
          <a:bodyPr/>
          <a:lstStyle/>
          <a:p>
            <a:r>
              <a:rPr lang="en-US" b="1" dirty="0" smtClean="0"/>
              <a:t>Are </a:t>
            </a:r>
            <a:r>
              <a:rPr lang="en-US" b="1" dirty="0"/>
              <a:t>businesses at risk of identity theft</a:t>
            </a:r>
            <a:r>
              <a:rPr lang="en-US" b="1" dirty="0" smtClean="0"/>
              <a:t>?</a:t>
            </a:r>
          </a:p>
          <a:p>
            <a:pPr marL="0" indent="0">
              <a:buNone/>
            </a:pPr>
            <a:r>
              <a:rPr lang="en-US" b="1" dirty="0"/>
              <a:t>	</a:t>
            </a:r>
            <a:r>
              <a:rPr lang="en-US" dirty="0" smtClean="0"/>
              <a:t>Yes thieves </a:t>
            </a:r>
            <a:r>
              <a:rPr lang="en-US" b="1" dirty="0" smtClean="0"/>
              <a:t>	</a:t>
            </a:r>
            <a:r>
              <a:rPr lang="en-US" dirty="0" smtClean="0"/>
              <a:t>could steal from costumers or break into the companies computer system.  Thieves sometimes even steal laptops from the company with personal client information and use this to commit identity theft.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3364" y="4038600"/>
            <a:ext cx="2667000" cy="209403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516117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116</TotalTime>
  <Words>216</Words>
  <Application>Microsoft Office PowerPoint</Application>
  <PresentationFormat>On-screen Show (4:3)</PresentationFormat>
  <Paragraphs>52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Civic</vt:lpstr>
      <vt:lpstr>Identity Theft </vt:lpstr>
      <vt:lpstr>What is Identity Theft?</vt:lpstr>
      <vt:lpstr>Types of Identity Theft</vt:lpstr>
      <vt:lpstr>Current Scams </vt:lpstr>
      <vt:lpstr>More Currant Scams</vt:lpstr>
      <vt:lpstr>Tips for Avoiding Identity Fraud</vt:lpstr>
      <vt:lpstr>Statistics</vt:lpstr>
      <vt:lpstr>Frequently Asked Questions</vt:lpstr>
      <vt:lpstr>More Frequently Asked Questions</vt:lpstr>
      <vt:lpstr>Citations</vt:lpstr>
      <vt:lpstr>Picture Citations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Identity Theft</dc:title>
  <dc:creator>Rebecca Higgins</dc:creator>
  <cp:lastModifiedBy>Linda Christensen</cp:lastModifiedBy>
  <cp:revision>11</cp:revision>
  <dcterms:created xsi:type="dcterms:W3CDTF">2014-05-19T15:58:12Z</dcterms:created>
  <dcterms:modified xsi:type="dcterms:W3CDTF">2014-05-27T16:12:59Z</dcterms:modified>
</cp:coreProperties>
</file>