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71E709-8A84-404D-9C9D-B14CB9208A4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3193607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71E709-8A84-404D-9C9D-B14CB9208A4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216501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71E709-8A84-404D-9C9D-B14CB9208A4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4285138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71E709-8A84-404D-9C9D-B14CB9208A4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2732876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71E709-8A84-404D-9C9D-B14CB9208A4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69881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71E709-8A84-404D-9C9D-B14CB9208A4D}"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2035902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71E709-8A84-404D-9C9D-B14CB9208A4D}" type="datetimeFigureOut">
              <a:rPr lang="en-US" smtClean="0"/>
              <a:t>11/25/2013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3327010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71E709-8A84-404D-9C9D-B14CB9208A4D}" type="datetimeFigureOut">
              <a:rPr lang="en-US" smtClean="0"/>
              <a:t>11/25/2013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85784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1E709-8A84-404D-9C9D-B14CB9208A4D}" type="datetimeFigureOut">
              <a:rPr lang="en-US" smtClean="0"/>
              <a:t>11/25/2013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742604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71E709-8A84-404D-9C9D-B14CB9208A4D}"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1881737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71E709-8A84-404D-9C9D-B14CB9208A4D}"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75A7D-BEBD-4E4B-A1B2-A272D6D97DCE}" type="slidenum">
              <a:rPr lang="en-US" smtClean="0"/>
              <a:t>‹#›</a:t>
            </a:fld>
            <a:endParaRPr lang="en-US"/>
          </a:p>
        </p:txBody>
      </p:sp>
    </p:spTree>
    <p:extLst>
      <p:ext uri="{BB962C8B-B14F-4D97-AF65-F5344CB8AC3E}">
        <p14:creationId xmlns:p14="http://schemas.microsoft.com/office/powerpoint/2010/main" val="4205525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71E709-8A84-404D-9C9D-B14CB9208A4D}" type="datetimeFigureOut">
              <a:rPr lang="en-US" smtClean="0"/>
              <a:t>11/25/2013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75A7D-BEBD-4E4B-A1B2-A272D6D97DCE}" type="slidenum">
              <a:rPr lang="en-US" smtClean="0"/>
              <a:t>‹#›</a:t>
            </a:fld>
            <a:endParaRPr lang="en-US"/>
          </a:p>
        </p:txBody>
      </p:sp>
    </p:spTree>
    <p:extLst>
      <p:ext uri="{BB962C8B-B14F-4D97-AF65-F5344CB8AC3E}">
        <p14:creationId xmlns:p14="http://schemas.microsoft.com/office/powerpoint/2010/main" val="1015260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QnqlZaRVQkAxOaX7HVW2aZE-EeGVmyM6O8x8RMXPnh0G08SgNCW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09"/>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normAutofit/>
          </a:bodyPr>
          <a:lstStyle/>
          <a:p>
            <a:r>
              <a:rPr lang="en-US" dirty="0" smtClean="0">
                <a:solidFill>
                  <a:schemeClr val="bg1"/>
                </a:solidFill>
              </a:rPr>
              <a:t>Insurance</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lumMod val="50000"/>
                  </a:schemeClr>
                </a:solidFill>
              </a:rPr>
              <a:t>Sterile Bull Not Covered Property Damage Despite Disappointed Heifers</a:t>
            </a:r>
            <a:endParaRPr lang="en-US" dirty="0">
              <a:solidFill>
                <a:schemeClr val="bg1">
                  <a:lumMod val="50000"/>
                </a:schemeClr>
              </a:solidFill>
            </a:endParaRPr>
          </a:p>
        </p:txBody>
      </p:sp>
    </p:spTree>
    <p:extLst>
      <p:ext uri="{BB962C8B-B14F-4D97-AF65-F5344CB8AC3E}">
        <p14:creationId xmlns:p14="http://schemas.microsoft.com/office/powerpoint/2010/main" val="4210066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lumMod val="95000"/>
                    <a:lumOff val="5000"/>
                  </a:schemeClr>
                </a:solidFill>
              </a:rPr>
              <a:t>Description</a:t>
            </a:r>
            <a:endParaRPr lang="en-US" dirty="0">
              <a:solidFill>
                <a:schemeClr val="tx1">
                  <a:lumMod val="95000"/>
                  <a:lumOff val="5000"/>
                </a:schemeClr>
              </a:solidFill>
            </a:endParaRPr>
          </a:p>
        </p:txBody>
      </p:sp>
      <p:sp>
        <p:nvSpPr>
          <p:cNvPr id="3" name="Content Placeholder 2"/>
          <p:cNvSpPr>
            <a:spLocks noGrp="1"/>
          </p:cNvSpPr>
          <p:nvPr>
            <p:ph idx="1"/>
          </p:nvPr>
        </p:nvSpPr>
        <p:spPr/>
        <p:txBody>
          <a:bodyPr>
            <a:normAutofit/>
          </a:bodyPr>
          <a:lstStyle/>
          <a:p>
            <a:r>
              <a:rPr lang="en-US" sz="2800" dirty="0" smtClean="0">
                <a:solidFill>
                  <a:schemeClr val="tx1">
                    <a:lumMod val="95000"/>
                    <a:lumOff val="5000"/>
                  </a:schemeClr>
                </a:solidFill>
              </a:rPr>
              <a:t>Dairy herd owner came to economic losses due to purchase of a breeding bull that turned out to be sterile. Bull seller's liability policy did not apply because sterility is not an accident and economic loss to the dairy was not property damage.</a:t>
            </a:r>
            <a:endParaRPr lang="en-US" sz="2800" dirty="0">
              <a:solidFill>
                <a:schemeClr val="tx1">
                  <a:lumMod val="95000"/>
                  <a:lumOff val="5000"/>
                </a:schemeClr>
              </a:solidFill>
            </a:endParaRPr>
          </a:p>
        </p:txBody>
      </p:sp>
    </p:spTree>
    <p:extLst>
      <p:ext uri="{BB962C8B-B14F-4D97-AF65-F5344CB8AC3E}">
        <p14:creationId xmlns:p14="http://schemas.microsoft.com/office/powerpoint/2010/main" val="27402688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rgbClr val="C00000"/>
                </a:solidFill>
              </a:rPr>
              <a:t>Key words</a:t>
            </a:r>
            <a:endParaRPr lang="en-US" dirty="0">
              <a:solidFill>
                <a:srgbClr val="C00000"/>
              </a:solidFill>
            </a:endParaRPr>
          </a:p>
        </p:txBody>
      </p:sp>
      <p:sp>
        <p:nvSpPr>
          <p:cNvPr id="3" name="Content Placeholder 2"/>
          <p:cNvSpPr>
            <a:spLocks noGrp="1"/>
          </p:cNvSpPr>
          <p:nvPr>
            <p:ph idx="1"/>
          </p:nvPr>
        </p:nvSpPr>
        <p:spPr/>
        <p:txBody>
          <a:bodyPr/>
          <a:lstStyle/>
          <a:p>
            <a:r>
              <a:rPr lang="en-US" sz="2800" dirty="0" smtClean="0">
                <a:solidFill>
                  <a:srgbClr val="C00000"/>
                </a:solidFill>
              </a:rPr>
              <a:t>Accident-</a:t>
            </a:r>
            <a:r>
              <a:rPr lang="en-US" sz="2000" dirty="0" smtClean="0">
                <a:solidFill>
                  <a:srgbClr val="C00000"/>
                </a:solidFill>
              </a:rPr>
              <a:t> an event that happens by chance or that is without apparent or deliberate cause.</a:t>
            </a:r>
          </a:p>
          <a:p>
            <a:r>
              <a:rPr lang="en-US" sz="2800" dirty="0" smtClean="0">
                <a:solidFill>
                  <a:srgbClr val="C00000"/>
                </a:solidFill>
              </a:rPr>
              <a:t>Property Damage- </a:t>
            </a:r>
            <a:r>
              <a:rPr lang="en-US" sz="2000" dirty="0" smtClean="0">
                <a:solidFill>
                  <a:srgbClr val="C00000"/>
                </a:solidFill>
              </a:rPr>
              <a:t>Property damage is damage to or the destruction of public or private property, caused either by a person who is not its owner or by natural phenomena. Property damage caused by persons is generally categorized by its cause: neglect, and intentional damage.</a:t>
            </a:r>
            <a:endParaRPr lang="en-US" sz="2000" dirty="0">
              <a:solidFill>
                <a:srgbClr val="C00000"/>
              </a:solidFill>
            </a:endParaRPr>
          </a:p>
        </p:txBody>
      </p:sp>
    </p:spTree>
    <p:extLst>
      <p:ext uri="{BB962C8B-B14F-4D97-AF65-F5344CB8AC3E}">
        <p14:creationId xmlns:p14="http://schemas.microsoft.com/office/powerpoint/2010/main" val="2716356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0"/>
            <a:ext cx="8839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Facts</a:t>
            </a:r>
            <a:endParaRPr lang="en-US" dirty="0"/>
          </a:p>
        </p:txBody>
      </p:sp>
      <p:sp>
        <p:nvSpPr>
          <p:cNvPr id="3" name="Content Placeholder 2"/>
          <p:cNvSpPr>
            <a:spLocks noGrp="1"/>
          </p:cNvSpPr>
          <p:nvPr>
            <p:ph idx="1"/>
          </p:nvPr>
        </p:nvSpPr>
        <p:spPr/>
        <p:txBody>
          <a:bodyPr>
            <a:normAutofit/>
          </a:bodyPr>
          <a:lstStyle/>
          <a:p>
            <a:r>
              <a:rPr lang="en-US" sz="2800" dirty="0" err="1" smtClean="0">
                <a:solidFill>
                  <a:srgbClr val="C00000"/>
                </a:solidFill>
              </a:rPr>
              <a:t>Veriha</a:t>
            </a:r>
            <a:r>
              <a:rPr lang="en-US" sz="2800" dirty="0" smtClean="0">
                <a:solidFill>
                  <a:srgbClr val="C00000"/>
                </a:solidFill>
              </a:rPr>
              <a:t> bought a breeding bull from </a:t>
            </a:r>
            <a:r>
              <a:rPr lang="en-US" sz="2800" dirty="0" err="1" smtClean="0">
                <a:solidFill>
                  <a:srgbClr val="C00000"/>
                </a:solidFill>
              </a:rPr>
              <a:t>Imig</a:t>
            </a:r>
            <a:r>
              <a:rPr lang="en-US" sz="2800" dirty="0" smtClean="0">
                <a:solidFill>
                  <a:srgbClr val="C00000"/>
                </a:solidFill>
              </a:rPr>
              <a:t> for his dairy herd. The bull turned out to be sterile, so no calves were produced and </a:t>
            </a:r>
            <a:r>
              <a:rPr lang="en-US" sz="2800" dirty="0" err="1" smtClean="0">
                <a:solidFill>
                  <a:srgbClr val="C00000"/>
                </a:solidFill>
              </a:rPr>
              <a:t>Veriha</a:t>
            </a:r>
            <a:r>
              <a:rPr lang="en-US" sz="2800" dirty="0" smtClean="0">
                <a:solidFill>
                  <a:srgbClr val="C00000"/>
                </a:solidFill>
              </a:rPr>
              <a:t> lost income due to no breeding for one season. He sued </a:t>
            </a:r>
            <a:r>
              <a:rPr lang="en-US" sz="2800" dirty="0" err="1" smtClean="0">
                <a:solidFill>
                  <a:srgbClr val="C00000"/>
                </a:solidFill>
              </a:rPr>
              <a:t>Imig's</a:t>
            </a:r>
            <a:r>
              <a:rPr lang="en-US" sz="2800" dirty="0" smtClean="0">
                <a:solidFill>
                  <a:srgbClr val="C00000"/>
                </a:solidFill>
              </a:rPr>
              <a:t> insurance company for breach of warranty and negligent misrepresentation. Insurer contended there was no coverage. Trial court concurred, ruling that there was no occurrence resulting in bodily injury or property damage. </a:t>
            </a:r>
            <a:r>
              <a:rPr lang="en-US" sz="2800" dirty="0" err="1" smtClean="0">
                <a:solidFill>
                  <a:srgbClr val="C00000"/>
                </a:solidFill>
              </a:rPr>
              <a:t>Veriha</a:t>
            </a:r>
            <a:r>
              <a:rPr lang="en-US" sz="2800" dirty="0" smtClean="0">
                <a:solidFill>
                  <a:srgbClr val="C00000"/>
                </a:solidFill>
              </a:rPr>
              <a:t> appealed, claiming they suffered property damage</a:t>
            </a:r>
            <a:r>
              <a:rPr lang="en-US" sz="2800" dirty="0" smtClean="0"/>
              <a:t>.</a:t>
            </a:r>
            <a:endParaRPr lang="en-US" sz="2800" dirty="0"/>
          </a:p>
        </p:txBody>
      </p:sp>
    </p:spTree>
    <p:extLst>
      <p:ext uri="{BB962C8B-B14F-4D97-AF65-F5344CB8AC3E}">
        <p14:creationId xmlns:p14="http://schemas.microsoft.com/office/powerpoint/2010/main" val="1741929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0"/>
            <a:ext cx="8458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rgbClr val="C00000"/>
                </a:solidFill>
              </a:rPr>
              <a:t>Decision</a:t>
            </a:r>
            <a:endParaRPr lang="en-US" dirty="0">
              <a:solidFill>
                <a:srgbClr val="C00000"/>
              </a:solidFill>
            </a:endParaRPr>
          </a:p>
        </p:txBody>
      </p:sp>
      <p:sp>
        <p:nvSpPr>
          <p:cNvPr id="3" name="Content Placeholder 2"/>
          <p:cNvSpPr>
            <a:spLocks noGrp="1"/>
          </p:cNvSpPr>
          <p:nvPr>
            <p:ph idx="1"/>
          </p:nvPr>
        </p:nvSpPr>
        <p:spPr/>
        <p:txBody>
          <a:bodyPr>
            <a:noAutofit/>
          </a:bodyPr>
          <a:lstStyle/>
          <a:p>
            <a:r>
              <a:rPr lang="en-US" sz="2400" dirty="0" smtClean="0">
                <a:solidFill>
                  <a:srgbClr val="C00000"/>
                </a:solidFill>
              </a:rPr>
              <a:t>Affirmed. </a:t>
            </a:r>
            <a:r>
              <a:rPr lang="en-US" sz="2400" dirty="0" err="1" smtClean="0">
                <a:solidFill>
                  <a:srgbClr val="C00000"/>
                </a:solidFill>
              </a:rPr>
              <a:t>Imig's</a:t>
            </a:r>
            <a:r>
              <a:rPr lang="en-US" sz="2400" dirty="0" smtClean="0">
                <a:solidFill>
                  <a:srgbClr val="C00000"/>
                </a:solidFill>
              </a:rPr>
              <a:t> liability policy covers "bodily injury or property damage" caused by "accident." It also covers property damage "resulting from liability assumed by an insured under a written contract made before the loss or a warranty of goods and products. This coverage does not apply to a contract or warranty in connection with business activities of an insured." There is no property damage coverage here; "diminution in market value as well as use value is not property damage." Furthermore, the sterility of the bull was not an accident and the bull was sold as a business activity of </a:t>
            </a:r>
            <a:r>
              <a:rPr lang="en-US" sz="2400" dirty="0" err="1" smtClean="0">
                <a:solidFill>
                  <a:srgbClr val="C00000"/>
                </a:solidFill>
              </a:rPr>
              <a:t>Imig</a:t>
            </a:r>
            <a:r>
              <a:rPr lang="en-US" sz="2400" dirty="0" smtClean="0">
                <a:solidFill>
                  <a:srgbClr val="C00000"/>
                </a:solidFill>
              </a:rPr>
              <a:t>.</a:t>
            </a:r>
            <a:endParaRPr lang="en-US" sz="2400" dirty="0">
              <a:solidFill>
                <a:srgbClr val="C00000"/>
              </a:solidFill>
            </a:endParaRPr>
          </a:p>
        </p:txBody>
      </p:sp>
    </p:spTree>
    <p:extLst>
      <p:ext uri="{BB962C8B-B14F-4D97-AF65-F5344CB8AC3E}">
        <p14:creationId xmlns:p14="http://schemas.microsoft.com/office/powerpoint/2010/main" val="530129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321</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Insurance</vt:lpstr>
      <vt:lpstr>Description</vt:lpstr>
      <vt:lpstr>Key words</vt:lpstr>
      <vt:lpstr>Facts</vt:lpstr>
      <vt:lpstr>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dc:title>
  <dc:creator>Asia Green</dc:creator>
  <cp:lastModifiedBy>Asia Green</cp:lastModifiedBy>
  <cp:revision>2</cp:revision>
  <dcterms:created xsi:type="dcterms:W3CDTF">2013-11-25T13:49:01Z</dcterms:created>
  <dcterms:modified xsi:type="dcterms:W3CDTF">2013-11-25T14:05:25Z</dcterms:modified>
</cp:coreProperties>
</file>