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8E2EA54-0BA8-42CF-95C5-5844433146C6}" type="datetimeFigureOut">
              <a:rPr lang="en-US" smtClean="0"/>
              <a:t>5/27/2014</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DD3EF0A-86C5-4E3A-8028-919124958C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2EA54-0BA8-42CF-95C5-5844433146C6}"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2EA54-0BA8-42CF-95C5-5844433146C6}"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2EA54-0BA8-42CF-95C5-5844433146C6}"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8E2EA54-0BA8-42CF-95C5-5844433146C6}"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E2EA54-0BA8-42CF-95C5-5844433146C6}"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8E2EA54-0BA8-42CF-95C5-5844433146C6}" type="datetimeFigureOut">
              <a:rPr lang="en-US" smtClean="0"/>
              <a:t>5/27/2014</a:t>
            </a:fld>
            <a:endParaRPr lang="en-US"/>
          </a:p>
        </p:txBody>
      </p:sp>
      <p:sp>
        <p:nvSpPr>
          <p:cNvPr id="27" name="Slide Number Placeholder 26"/>
          <p:cNvSpPr>
            <a:spLocks noGrp="1"/>
          </p:cNvSpPr>
          <p:nvPr>
            <p:ph type="sldNum" sz="quarter" idx="11"/>
          </p:nvPr>
        </p:nvSpPr>
        <p:spPr/>
        <p:txBody>
          <a:bodyPr rtlCol="0"/>
          <a:lstStyle/>
          <a:p>
            <a:fld id="{3DD3EF0A-86C5-4E3A-8028-919124958C61}"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8E2EA54-0BA8-42CF-95C5-5844433146C6}" type="datetimeFigureOut">
              <a:rPr lang="en-US" smtClean="0"/>
              <a:t>5/27/2014</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3DD3EF0A-86C5-4E3A-8028-919124958C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E2EA54-0BA8-42CF-95C5-5844433146C6}"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E2EA54-0BA8-42CF-95C5-5844433146C6}"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8E2EA54-0BA8-42CF-95C5-5844433146C6}"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3EF0A-86C5-4E3A-8028-919124958C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8E2EA54-0BA8-42CF-95C5-5844433146C6}" type="datetimeFigureOut">
              <a:rPr lang="en-US" smtClean="0"/>
              <a:t>5/27/2014</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DD3EF0A-86C5-4E3A-8028-919124958C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c3.gov/"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muyseguridad.net/wp-content/uploads/2012/07/Android-malware1.jpg" TargetMode="External"/><Relationship Id="rId3" Type="http://schemas.openxmlformats.org/officeDocument/2006/relationships/hyperlink" Target="http://www.fbi.gov/scams-safety/e-scams" TargetMode="External"/><Relationship Id="rId7" Type="http://schemas.openxmlformats.org/officeDocument/2006/relationships/hyperlink" Target="http://www.scamwarners.com/images/Scam_Alert.jpg" TargetMode="External"/><Relationship Id="rId2" Type="http://schemas.openxmlformats.org/officeDocument/2006/relationships/hyperlink" Target="http://www.fraud.org/" TargetMode="External"/><Relationship Id="rId1" Type="http://schemas.openxmlformats.org/officeDocument/2006/relationships/slideLayout" Target="../slideLayouts/slideLayout2.xml"/><Relationship Id="rId6" Type="http://schemas.openxmlformats.org/officeDocument/2006/relationships/hyperlink" Target="http://www.baltimorecountymd.gov/Agencies/police/identityfaq.html" TargetMode="External"/><Relationship Id="rId11" Type="http://schemas.openxmlformats.org/officeDocument/2006/relationships/image" Target="../media/image9.png"/><Relationship Id="rId5" Type="http://schemas.openxmlformats.org/officeDocument/2006/relationships/hyperlink" Target="http://www.consumerfraudreporting.org/internet_scam_statistics.htm" TargetMode="External"/><Relationship Id="rId10" Type="http://schemas.openxmlformats.org/officeDocument/2006/relationships/hyperlink" Target="http://insidecostarica.com/wp-content/uploads/2012/10/internet_fraud.jpeg" TargetMode="External"/><Relationship Id="rId4" Type="http://schemas.openxmlformats.org/officeDocument/2006/relationships/hyperlink" Target="http://www.spamlaws.com/internet-fraud-stats.html" TargetMode="External"/><Relationship Id="rId9" Type="http://schemas.openxmlformats.org/officeDocument/2006/relationships/hyperlink" Target="http://www.greekshares.com/uploads/image/Online-Scams.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Internet Fraud</a:t>
            </a:r>
            <a:endParaRPr lang="en-US" dirty="0"/>
          </a:p>
        </p:txBody>
      </p:sp>
      <p:sp>
        <p:nvSpPr>
          <p:cNvPr id="3" name="Subtitle 2"/>
          <p:cNvSpPr>
            <a:spLocks noGrp="1"/>
          </p:cNvSpPr>
          <p:nvPr>
            <p:ph type="subTitle" idx="1"/>
          </p:nvPr>
        </p:nvSpPr>
        <p:spPr/>
        <p:txBody>
          <a:bodyPr/>
          <a:lstStyle/>
          <a:p>
            <a:r>
              <a:rPr lang="en-US" dirty="0" smtClean="0"/>
              <a:t>By: Noelle Woodman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762000"/>
            <a:ext cx="24765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1418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Internet Fraud?</a:t>
            </a:r>
            <a:endParaRPr lang="en-US" dirty="0"/>
          </a:p>
        </p:txBody>
      </p:sp>
      <p:sp>
        <p:nvSpPr>
          <p:cNvPr id="3" name="Content Placeholder 2"/>
          <p:cNvSpPr>
            <a:spLocks noGrp="1"/>
          </p:cNvSpPr>
          <p:nvPr>
            <p:ph idx="1"/>
          </p:nvPr>
        </p:nvSpPr>
        <p:spPr>
          <a:xfrm>
            <a:off x="457200" y="2209800"/>
            <a:ext cx="3352800" cy="4267200"/>
          </a:xfrm>
        </p:spPr>
        <p:txBody>
          <a:bodyPr>
            <a:normAutofit fontScale="77500" lnSpcReduction="20000"/>
          </a:bodyPr>
          <a:lstStyle/>
          <a:p>
            <a:pPr marL="0" indent="0">
              <a:buNone/>
            </a:pPr>
            <a:r>
              <a:rPr lang="en-US" dirty="0"/>
              <a:t>	</a:t>
            </a:r>
            <a:r>
              <a:rPr lang="en-US" dirty="0" smtClean="0"/>
              <a:t>Internet Fraud is a crime in which the perpetrator develops a scam using different elements of the Internet to steal a persons property or any interest, estate, or right. Crooks do this by a false representation of a matter of fact, which is done by lying altogether and giving false information or only giving part of the truth.</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590800"/>
            <a:ext cx="4966079"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1623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Scams </a:t>
            </a:r>
            <a:endParaRPr lang="en-US" dirty="0"/>
          </a:p>
        </p:txBody>
      </p:sp>
      <p:sp>
        <p:nvSpPr>
          <p:cNvPr id="3" name="Content Placeholder 2"/>
          <p:cNvSpPr>
            <a:spLocks noGrp="1"/>
          </p:cNvSpPr>
          <p:nvPr>
            <p:ph idx="1"/>
          </p:nvPr>
        </p:nvSpPr>
        <p:spPr>
          <a:xfrm>
            <a:off x="457200" y="2249424"/>
            <a:ext cx="8229600" cy="3313176"/>
          </a:xfrm>
        </p:spPr>
        <p:txBody>
          <a:bodyPr>
            <a:normAutofit fontScale="85000" lnSpcReduction="20000"/>
          </a:bodyPr>
          <a:lstStyle/>
          <a:p>
            <a:pPr marL="0" indent="0">
              <a:buNone/>
            </a:pPr>
            <a:r>
              <a:rPr lang="en-US" sz="2800" u="sng" dirty="0" smtClean="0"/>
              <a:t>Cyber Criminals Using Photo-Sharing Programs to Compromise Computers: </a:t>
            </a:r>
            <a:r>
              <a:rPr lang="en-US" sz="2800" dirty="0" smtClean="0"/>
              <a:t> </a:t>
            </a:r>
            <a:r>
              <a:rPr lang="en-US" sz="2400" dirty="0"/>
              <a:t>S</a:t>
            </a:r>
            <a:r>
              <a:rPr lang="en-US" sz="2400" dirty="0" smtClean="0"/>
              <a:t>cammers advertise a product they are selling but will not provide pictures. If requested they will send a link with pictures that leads the person to an online photo gallery in which often contain malicious software that infects the victim’s computer. This will then lead the victim to be redirected to fake websites that look like the real one they originally saw the product on. After the victim has finally purchased the product the scammer will stop corresponding with the victim meaning they will never receive their product they purchased. </a:t>
            </a:r>
          </a:p>
          <a:p>
            <a:pPr marL="0" indent="0">
              <a:buNone/>
            </a:pPr>
            <a:endParaRPr lang="en-US" sz="1800" dirty="0" smtClean="0"/>
          </a:p>
          <a:p>
            <a:pPr marL="0" indent="0">
              <a:buNone/>
            </a:pPr>
            <a:r>
              <a:rPr lang="en-US" sz="1800" dirty="0" smtClean="0"/>
              <a:t> </a:t>
            </a:r>
            <a:endParaRPr lang="en-US" sz="1800" u="sng" dirty="0" smtClean="0"/>
          </a:p>
          <a:p>
            <a:pPr marL="0" indent="0">
              <a:buNone/>
            </a:pPr>
            <a:endParaRPr lang="en-US"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800600"/>
            <a:ext cx="289138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714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Scams </a:t>
            </a:r>
            <a:endParaRPr lang="en-US" dirty="0"/>
          </a:p>
        </p:txBody>
      </p:sp>
      <p:sp>
        <p:nvSpPr>
          <p:cNvPr id="3" name="Content Placeholder 2"/>
          <p:cNvSpPr>
            <a:spLocks noGrp="1"/>
          </p:cNvSpPr>
          <p:nvPr>
            <p:ph idx="1"/>
          </p:nvPr>
        </p:nvSpPr>
        <p:spPr>
          <a:xfrm>
            <a:off x="457200" y="2438400"/>
            <a:ext cx="8229600" cy="4325112"/>
          </a:xfrm>
        </p:spPr>
        <p:txBody>
          <a:bodyPr>
            <a:normAutofit/>
          </a:bodyPr>
          <a:lstStyle/>
          <a:p>
            <a:pPr marL="0" indent="0">
              <a:buNone/>
            </a:pPr>
            <a:r>
              <a:rPr lang="en-US" sz="2000" u="sng" dirty="0" smtClean="0"/>
              <a:t>Smartphone Users Should be Aware of Malware Targeting Mobile Devices and Safety Measures to Help Avoid Compromise: </a:t>
            </a:r>
            <a:r>
              <a:rPr lang="en-US" sz="1800" dirty="0" smtClean="0"/>
              <a:t> </a:t>
            </a:r>
            <a:r>
              <a:rPr lang="en-US" sz="1800" dirty="0" err="1" smtClean="0"/>
              <a:t>Loozfon</a:t>
            </a:r>
            <a:r>
              <a:rPr lang="en-US" sz="1800" dirty="0" smtClean="0"/>
              <a:t> and </a:t>
            </a:r>
            <a:r>
              <a:rPr lang="en-US" sz="1800" dirty="0" err="1" smtClean="0"/>
              <a:t>FinFisher</a:t>
            </a:r>
            <a:r>
              <a:rPr lang="en-US" sz="1800" dirty="0" smtClean="0"/>
              <a:t> are two types of malware that attack android operating systems. </a:t>
            </a:r>
            <a:r>
              <a:rPr lang="en-US" sz="1800" dirty="0" err="1" smtClean="0"/>
              <a:t>Loozfon</a:t>
            </a:r>
            <a:r>
              <a:rPr lang="en-US" sz="1800" dirty="0" smtClean="0"/>
              <a:t> steals information. Criminals use several different ways to lure the victim such as work-at-home opportunity which promises the victim to be </a:t>
            </a:r>
            <a:r>
              <a:rPr lang="en-US" sz="1800" dirty="0" err="1" smtClean="0"/>
              <a:t>payed</a:t>
            </a:r>
            <a:r>
              <a:rPr lang="en-US" sz="1800" dirty="0" smtClean="0"/>
              <a:t> just for sending out an email. </a:t>
            </a:r>
            <a:r>
              <a:rPr lang="en-US" sz="1800" dirty="0"/>
              <a:t>A link within </a:t>
            </a:r>
            <a:r>
              <a:rPr lang="en-US" sz="1800" dirty="0" smtClean="0"/>
              <a:t>the </a:t>
            </a:r>
            <a:r>
              <a:rPr lang="en-US" sz="1800" dirty="0"/>
              <a:t>advertisements leads to a website that is designed to push </a:t>
            </a:r>
            <a:r>
              <a:rPr lang="en-US" sz="1800" dirty="0" err="1"/>
              <a:t>Loozfon</a:t>
            </a:r>
            <a:r>
              <a:rPr lang="en-US" sz="1800" dirty="0"/>
              <a:t> </a:t>
            </a:r>
            <a:r>
              <a:rPr lang="en-US" sz="1800" dirty="0" smtClean="0"/>
              <a:t>onto </a:t>
            </a:r>
            <a:r>
              <a:rPr lang="en-US" sz="1800" dirty="0"/>
              <a:t>the user’s device. The malicious application steals contact details from the user’s </a:t>
            </a:r>
            <a:r>
              <a:rPr lang="en-US" sz="1800" dirty="0" smtClean="0"/>
              <a:t>contact list and </a:t>
            </a:r>
            <a:r>
              <a:rPr lang="en-US" sz="1800" dirty="0"/>
              <a:t>the infected </a:t>
            </a:r>
            <a:r>
              <a:rPr lang="en-US" sz="1800" dirty="0" smtClean="0"/>
              <a:t>mobile device’s </a:t>
            </a:r>
            <a:r>
              <a:rPr lang="en-US" sz="1800" dirty="0"/>
              <a:t>phone number</a:t>
            </a:r>
            <a:r>
              <a:rPr lang="en-US" sz="1800" dirty="0" smtClean="0"/>
              <a:t>. </a:t>
            </a:r>
            <a:r>
              <a:rPr lang="en-US" sz="1800" dirty="0" err="1" smtClean="0"/>
              <a:t>FinFisher</a:t>
            </a:r>
            <a:r>
              <a:rPr lang="en-US" sz="1800" dirty="0" smtClean="0"/>
              <a:t> </a:t>
            </a:r>
            <a:r>
              <a:rPr lang="en-US" sz="1800" dirty="0" err="1" smtClean="0"/>
              <a:t>spys</a:t>
            </a:r>
            <a:r>
              <a:rPr lang="en-US" sz="1800" dirty="0" smtClean="0"/>
              <a:t> on the persons mobile device that is infected and can control the device from wherever its at. Is easily transmitted to a device from a specific web link or a mass spam text requiring a system update. Both these </a:t>
            </a:r>
            <a:r>
              <a:rPr lang="en-US" sz="1800" dirty="0"/>
              <a:t>two </a:t>
            </a:r>
            <a:r>
              <a:rPr lang="en-US" sz="1800" dirty="0" smtClean="0"/>
              <a:t>malicious applications compromise the user’s mobile device. </a:t>
            </a:r>
            <a:endParaRPr lang="en-US" sz="2000" u="sng" dirty="0" smtClean="0"/>
          </a:p>
          <a:p>
            <a:pPr marL="0" indent="0">
              <a:buNone/>
            </a:pPr>
            <a:endParaRPr lang="en-US" sz="2000" u="sng"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914400"/>
            <a:ext cx="2267178"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99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Fraud</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000" u="sng" dirty="0" smtClean="0"/>
              <a:t>Photo-Sharing Programs to Compromise Computers safety tips:</a:t>
            </a:r>
          </a:p>
          <a:p>
            <a:r>
              <a:rPr lang="en-US" sz="2000" dirty="0" smtClean="0"/>
              <a:t>Scan files before downloading them to your computer.</a:t>
            </a:r>
          </a:p>
          <a:p>
            <a:r>
              <a:rPr lang="en-US" sz="2000" dirty="0" smtClean="0"/>
              <a:t>Be cautious if the price for the item you’d like to buy is severely undervalued; if it is, the item is likely fraudulent.</a:t>
            </a:r>
          </a:p>
          <a:p>
            <a:r>
              <a:rPr lang="en-US" sz="2000" dirty="0" smtClean="0"/>
              <a:t>Make sure websites are secure and authenticated before you purchase an item online. Use only well-known escrow services.</a:t>
            </a:r>
          </a:p>
          <a:p>
            <a:pPr marL="0" indent="0">
              <a:buNone/>
            </a:pPr>
            <a:r>
              <a:rPr lang="en-US" sz="2000" u="sng" dirty="0" smtClean="0"/>
              <a:t>Malware Targeting Mobile Devices and Safety Measures to Help Avoid Compromise safety tips: </a:t>
            </a:r>
          </a:p>
          <a:p>
            <a:r>
              <a:rPr lang="en-US" sz="2000" dirty="0"/>
              <a:t>When purchasing a smartphone, know the features of the device, including the default settings. Turn off features of the device not needed to minimize the attack surface of the device.</a:t>
            </a:r>
            <a:endParaRPr lang="en-US" sz="2000" dirty="0" smtClean="0"/>
          </a:p>
          <a:p>
            <a:r>
              <a:rPr lang="en-US" sz="2000" dirty="0" smtClean="0"/>
              <a:t>Put a passcode on your phone to protect </a:t>
            </a:r>
            <a:r>
              <a:rPr lang="en-US" sz="2000" dirty="0"/>
              <a:t>your mobile device</a:t>
            </a:r>
            <a:r>
              <a:rPr lang="en-US" sz="2000" dirty="0" smtClean="0"/>
              <a:t>.</a:t>
            </a:r>
          </a:p>
          <a:p>
            <a:r>
              <a:rPr lang="en-US" sz="2000" dirty="0"/>
              <a:t>Avoid clicking on or otherwise downloading software or links from unknown sources.</a:t>
            </a:r>
            <a:endParaRPr lang="en-US" sz="2000" dirty="0" smtClean="0"/>
          </a:p>
          <a:p>
            <a:pPr marL="0" indent="0">
              <a:buNone/>
            </a:pPr>
            <a:endParaRPr lang="en-US" sz="2000" dirty="0" smtClean="0"/>
          </a:p>
          <a:p>
            <a:pPr marL="0" indent="0">
              <a:buNone/>
            </a:pPr>
            <a:endParaRPr lang="en-US" sz="2000" dirty="0" smtClean="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646546"/>
            <a:ext cx="1743456"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31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727"/>
            <a:ext cx="8229600" cy="1066800"/>
          </a:xfrm>
        </p:spPr>
        <p:txBody>
          <a:bodyPr/>
          <a:lstStyle/>
          <a:p>
            <a:r>
              <a:rPr lang="en-US" dirty="0" smtClean="0"/>
              <a:t>Relevant Statistics </a:t>
            </a:r>
            <a:endParaRPr lang="en-US" dirty="0"/>
          </a:p>
        </p:txBody>
      </p:sp>
      <p:sp>
        <p:nvSpPr>
          <p:cNvPr id="3" name="Content Placeholder 2"/>
          <p:cNvSpPr>
            <a:spLocks noGrp="1"/>
          </p:cNvSpPr>
          <p:nvPr>
            <p:ph idx="1"/>
          </p:nvPr>
        </p:nvSpPr>
        <p:spPr>
          <a:xfrm>
            <a:off x="457200" y="1600200"/>
            <a:ext cx="5410200" cy="4648201"/>
          </a:xfrm>
        </p:spPr>
        <p:txBody>
          <a:bodyPr>
            <a:normAutofit fontScale="92500"/>
          </a:bodyPr>
          <a:lstStyle/>
          <a:p>
            <a:r>
              <a:rPr lang="en-US" sz="2400" dirty="0"/>
              <a:t>Online auction fraud was the most reported type of fraud and accounted for 44.9% of consumers’ </a:t>
            </a:r>
            <a:r>
              <a:rPr lang="en-US" sz="2400" dirty="0" smtClean="0"/>
              <a:t>complaints</a:t>
            </a:r>
          </a:p>
          <a:p>
            <a:r>
              <a:rPr lang="en-US" sz="2400" dirty="0"/>
              <a:t>About 70% of the fraud victims were scammed through www (e.g. online auctions</a:t>
            </a:r>
            <a:r>
              <a:rPr lang="en-US" sz="2400" dirty="0" smtClean="0"/>
              <a:t>)</a:t>
            </a:r>
          </a:p>
          <a:p>
            <a:r>
              <a:rPr lang="en-US" sz="2400" dirty="0"/>
              <a:t>About 30% of </a:t>
            </a:r>
            <a:r>
              <a:rPr lang="en-US" sz="2400" dirty="0" smtClean="0"/>
              <a:t>the fraud </a:t>
            </a:r>
            <a:r>
              <a:rPr lang="en-US" sz="2400" dirty="0"/>
              <a:t>victims were scammed by </a:t>
            </a:r>
            <a:r>
              <a:rPr lang="en-US" sz="2400" dirty="0" smtClean="0"/>
              <a:t>emails</a:t>
            </a:r>
          </a:p>
          <a:p>
            <a:r>
              <a:rPr lang="en-US" sz="2400" dirty="0"/>
              <a:t>Non-delivered merchandise and/or payment made up 19.0% of </a:t>
            </a:r>
            <a:r>
              <a:rPr lang="en-US" sz="2400" dirty="0" smtClean="0"/>
              <a:t>complaints</a:t>
            </a:r>
          </a:p>
          <a:p>
            <a:r>
              <a:rPr lang="en-US" sz="2400" dirty="0"/>
              <a:t>Check fraud represented 4.9% of complaints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2643" y="1752600"/>
            <a:ext cx="3204140" cy="17526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2461" y="3733800"/>
            <a:ext cx="2904504" cy="2667000"/>
          </a:xfrm>
          <a:prstGeom prst="rect">
            <a:avLst/>
          </a:prstGeom>
        </p:spPr>
      </p:pic>
    </p:spTree>
    <p:extLst>
      <p:ext uri="{BB962C8B-B14F-4D97-AF65-F5344CB8AC3E}">
        <p14:creationId xmlns:p14="http://schemas.microsoft.com/office/powerpoint/2010/main" val="2223104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Frequently Asked Questions About Internet Fraud </a:t>
            </a:r>
            <a:endParaRPr lang="en-US" dirty="0"/>
          </a:p>
        </p:txBody>
      </p:sp>
      <p:sp>
        <p:nvSpPr>
          <p:cNvPr id="3" name="Content Placeholder 2"/>
          <p:cNvSpPr>
            <a:spLocks noGrp="1"/>
          </p:cNvSpPr>
          <p:nvPr>
            <p:ph idx="1"/>
          </p:nvPr>
        </p:nvSpPr>
        <p:spPr/>
        <p:txBody>
          <a:bodyPr>
            <a:normAutofit lnSpcReduction="10000"/>
          </a:bodyPr>
          <a:lstStyle/>
          <a:p>
            <a:r>
              <a:rPr lang="en-US" sz="2000" dirty="0"/>
              <a:t>Q. I purchased an item from an online retailer or auction web site and never received the item or the item was not accurately represented. Should I file a complaint with the internet fraud complaint </a:t>
            </a:r>
            <a:r>
              <a:rPr lang="en-US" sz="2000" dirty="0" smtClean="0"/>
              <a:t>center?</a:t>
            </a:r>
          </a:p>
          <a:p>
            <a:pPr marL="0" indent="0">
              <a:buNone/>
            </a:pPr>
            <a:r>
              <a:rPr lang="en-US" sz="2000" dirty="0"/>
              <a:t>	A. Yes, this is the type of fraud that should be reported to the </a:t>
            </a:r>
            <a:r>
              <a:rPr lang="en-US" sz="2000" dirty="0" smtClean="0"/>
              <a:t>	internet </a:t>
            </a:r>
            <a:r>
              <a:rPr lang="en-US" sz="2000" dirty="0"/>
              <a:t>fraud complaint center (</a:t>
            </a:r>
            <a:r>
              <a:rPr lang="en-US" sz="2000" dirty="0" smtClean="0">
                <a:hlinkClick r:id="rId2"/>
              </a:rPr>
              <a:t>www.ic3.gov</a:t>
            </a:r>
            <a:r>
              <a:rPr lang="en-US" sz="2000" dirty="0" smtClean="0"/>
              <a:t> ) </a:t>
            </a:r>
            <a:r>
              <a:rPr lang="en-US" sz="2000" dirty="0"/>
              <a:t>and a local </a:t>
            </a:r>
            <a:r>
              <a:rPr lang="en-US" sz="2000" dirty="0" smtClean="0"/>
              <a:t>	police report </a:t>
            </a:r>
            <a:r>
              <a:rPr lang="en-US" sz="2000" dirty="0"/>
              <a:t>is not </a:t>
            </a:r>
            <a:r>
              <a:rPr lang="en-US" sz="2000" dirty="0" smtClean="0"/>
              <a:t>needed.</a:t>
            </a:r>
          </a:p>
          <a:p>
            <a:r>
              <a:rPr lang="en-US" sz="2000" dirty="0"/>
              <a:t>Q. Someone used my credit card without my knowledge or permission to make purchases online or transfer money, should I make a report to the local police or file a complaint with the internet fraud complaint center </a:t>
            </a:r>
            <a:r>
              <a:rPr lang="en-US" sz="2000" dirty="0" smtClean="0"/>
              <a:t>?</a:t>
            </a:r>
          </a:p>
          <a:p>
            <a:pPr marL="0" indent="0">
              <a:buNone/>
            </a:pPr>
            <a:r>
              <a:rPr lang="en-US" sz="2000" dirty="0"/>
              <a:t>	A. This is an identity theft and a local police report must be </a:t>
            </a:r>
            <a:r>
              <a:rPr lang="en-US" sz="2000" dirty="0" smtClean="0"/>
              <a:t>	made</a:t>
            </a:r>
            <a:r>
              <a:rPr lang="en-US" sz="2000" dirty="0"/>
              <a:t>. </a:t>
            </a:r>
            <a:r>
              <a:rPr lang="en-US" sz="2000" dirty="0" smtClean="0"/>
              <a:t>This </a:t>
            </a:r>
            <a:r>
              <a:rPr lang="en-US" sz="2000" dirty="0"/>
              <a:t>is not an incident that should be reported to the </a:t>
            </a:r>
            <a:r>
              <a:rPr lang="en-US" sz="2000" dirty="0" smtClean="0"/>
              <a:t>	internet </a:t>
            </a:r>
            <a:r>
              <a:rPr lang="en-US" sz="2000" dirty="0"/>
              <a:t>fraud </a:t>
            </a:r>
            <a:r>
              <a:rPr lang="en-US" sz="2000" dirty="0" smtClean="0"/>
              <a:t>complaint </a:t>
            </a:r>
            <a:r>
              <a:rPr lang="en-US" sz="2000" dirty="0"/>
              <a:t>center. </a:t>
            </a:r>
          </a:p>
        </p:txBody>
      </p:sp>
    </p:spTree>
    <p:extLst>
      <p:ext uri="{BB962C8B-B14F-4D97-AF65-F5344CB8AC3E}">
        <p14:creationId xmlns:p14="http://schemas.microsoft.com/office/powerpoint/2010/main" val="2545893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a:bodyPr>
          <a:lstStyle/>
          <a:p>
            <a:r>
              <a:rPr lang="en-US" sz="1800" dirty="0">
                <a:hlinkClick r:id="rId2"/>
              </a:rPr>
              <a:t>http://www.fraud.org</a:t>
            </a:r>
            <a:r>
              <a:rPr lang="en-US" sz="1800" dirty="0" smtClean="0">
                <a:hlinkClick r:id="rId2"/>
              </a:rPr>
              <a:t>/</a:t>
            </a:r>
            <a:r>
              <a:rPr lang="en-US" sz="1800" dirty="0" smtClean="0"/>
              <a:t> </a:t>
            </a:r>
          </a:p>
          <a:p>
            <a:r>
              <a:rPr lang="en-US" sz="1800" dirty="0">
                <a:hlinkClick r:id="rId3"/>
              </a:rPr>
              <a:t>http://</a:t>
            </a:r>
            <a:r>
              <a:rPr lang="en-US" sz="1800" dirty="0" smtClean="0">
                <a:hlinkClick r:id="rId3"/>
              </a:rPr>
              <a:t>www.fbi.gov/scams-safety/e-scams</a:t>
            </a:r>
            <a:endParaRPr lang="en-US" sz="1800" dirty="0" smtClean="0"/>
          </a:p>
          <a:p>
            <a:r>
              <a:rPr lang="en-US" sz="1800" dirty="0">
                <a:hlinkClick r:id="rId4"/>
              </a:rPr>
              <a:t>http://</a:t>
            </a:r>
            <a:r>
              <a:rPr lang="en-US" sz="1800" dirty="0" smtClean="0">
                <a:hlinkClick r:id="rId4"/>
              </a:rPr>
              <a:t>www.spamlaws.com/internet-fraud-stats.html</a:t>
            </a:r>
            <a:endParaRPr lang="en-US" sz="1800" dirty="0" smtClean="0"/>
          </a:p>
          <a:p>
            <a:r>
              <a:rPr lang="en-US" sz="1800" dirty="0">
                <a:hlinkClick r:id="rId5"/>
              </a:rPr>
              <a:t>http://</a:t>
            </a:r>
            <a:r>
              <a:rPr lang="en-US" sz="1800" dirty="0" smtClean="0">
                <a:hlinkClick r:id="rId5"/>
              </a:rPr>
              <a:t>www.consumerfraudreporting.org/internet_scam_statistics.htm</a:t>
            </a:r>
            <a:endParaRPr lang="en-US" sz="1800" dirty="0" smtClean="0"/>
          </a:p>
          <a:p>
            <a:r>
              <a:rPr lang="en-US" sz="1800" dirty="0">
                <a:hlinkClick r:id="rId6"/>
              </a:rPr>
              <a:t>http://</a:t>
            </a:r>
            <a:r>
              <a:rPr lang="en-US" sz="1800" dirty="0" smtClean="0">
                <a:hlinkClick r:id="rId6"/>
              </a:rPr>
              <a:t>www.baltimorecountymd.gov/Agencies/police/identityfaq.html</a:t>
            </a:r>
            <a:endParaRPr lang="en-US" sz="1800" dirty="0" smtClean="0"/>
          </a:p>
          <a:p>
            <a:r>
              <a:rPr lang="en-US" sz="1800" dirty="0" smtClean="0"/>
              <a:t>blog.therealcostarica.com </a:t>
            </a:r>
          </a:p>
          <a:p>
            <a:r>
              <a:rPr lang="en-US" sz="1800" dirty="0">
                <a:hlinkClick r:id="rId7"/>
              </a:rPr>
              <a:t>http://</a:t>
            </a:r>
            <a:r>
              <a:rPr lang="en-US" sz="1800" dirty="0" smtClean="0">
                <a:hlinkClick r:id="rId7"/>
              </a:rPr>
              <a:t>www.scamwarners.com/images/Scam_Alert.jpg</a:t>
            </a:r>
            <a:endParaRPr lang="en-US" sz="1800" dirty="0" smtClean="0"/>
          </a:p>
          <a:p>
            <a:r>
              <a:rPr lang="en-US" sz="1800" dirty="0">
                <a:hlinkClick r:id="rId8"/>
              </a:rPr>
              <a:t>http://</a:t>
            </a:r>
            <a:r>
              <a:rPr lang="en-US" sz="1800" dirty="0" smtClean="0">
                <a:hlinkClick r:id="rId8"/>
              </a:rPr>
              <a:t>muyseguridad.net/wp-content/uploads/2012/07/Android-malware1.jpg</a:t>
            </a:r>
            <a:endParaRPr lang="en-US" sz="1800" dirty="0" smtClean="0"/>
          </a:p>
          <a:p>
            <a:r>
              <a:rPr lang="en-US" sz="1800" dirty="0">
                <a:hlinkClick r:id="rId9"/>
              </a:rPr>
              <a:t>http://</a:t>
            </a:r>
            <a:r>
              <a:rPr lang="en-US" sz="1800" dirty="0" smtClean="0">
                <a:hlinkClick r:id="rId9"/>
              </a:rPr>
              <a:t>www.greekshares.com/uploads/image/Online-Scams.jpg</a:t>
            </a:r>
            <a:endParaRPr lang="en-US" sz="1800" dirty="0" smtClean="0"/>
          </a:p>
          <a:p>
            <a:r>
              <a:rPr lang="en-US" sz="1800" dirty="0">
                <a:hlinkClick r:id="rId10"/>
              </a:rPr>
              <a:t>http://</a:t>
            </a:r>
            <a:r>
              <a:rPr lang="en-US" sz="1800" dirty="0" smtClean="0">
                <a:hlinkClick r:id="rId10"/>
              </a:rPr>
              <a:t>insidecostarica.com/wp-content/uploads/2012/10/internet_fraud.jpeg</a:t>
            </a:r>
            <a:endParaRPr lang="en-US" sz="1800" dirty="0" smtClean="0"/>
          </a:p>
          <a:p>
            <a:endParaRPr lang="en-US" sz="18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dirty="0" smtClean="0"/>
          </a:p>
          <a:p>
            <a:pPr marL="0" indent="0">
              <a:buNone/>
            </a:pPr>
            <a:endParaRPr lang="en-US" dirty="0" smtClean="0"/>
          </a:p>
          <a:p>
            <a:pPr marL="0" indent="0">
              <a:buNone/>
            </a:pPr>
            <a:endParaRPr lang="en-US" dirty="0"/>
          </a:p>
        </p:txBody>
      </p:sp>
      <p:pic>
        <p:nvPicPr>
          <p:cNvPr id="614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19800" y="838200"/>
            <a:ext cx="27432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18033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107</TotalTime>
  <Words>554</Words>
  <Application>Microsoft Office PowerPoint</Application>
  <PresentationFormat>On-screen Show (4:3)</PresentationFormat>
  <Paragraphs>49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Urban</vt:lpstr>
      <vt:lpstr>Internet Fraud</vt:lpstr>
      <vt:lpstr>What is Internet Fraud?</vt:lpstr>
      <vt:lpstr>Current Scams </vt:lpstr>
      <vt:lpstr>Current Scams </vt:lpstr>
      <vt:lpstr>Tips For Avoiding Fraud</vt:lpstr>
      <vt:lpstr>Relevant Statistics </vt:lpstr>
      <vt:lpstr>Frequently Asked Questions About Internet Fraud </vt:lpstr>
      <vt:lpstr>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Fraud</dc:title>
  <dc:creator>Noelle Woodman</dc:creator>
  <cp:lastModifiedBy>Linda Christensen</cp:lastModifiedBy>
  <cp:revision>10</cp:revision>
  <dcterms:created xsi:type="dcterms:W3CDTF">2014-05-19T15:58:59Z</dcterms:created>
  <dcterms:modified xsi:type="dcterms:W3CDTF">2014-05-27T16:08:25Z</dcterms:modified>
</cp:coreProperties>
</file>