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6" r:id="rId2"/>
    <p:sldId id="257" r:id="rId3"/>
    <p:sldId id="263" r:id="rId4"/>
    <p:sldId id="258" r:id="rId5"/>
    <p:sldId id="259" r:id="rId6"/>
    <p:sldId id="260" r:id="rId7"/>
    <p:sldId id="261" r:id="rId8"/>
    <p:sldId id="262"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6" d="100"/>
          <a:sy n="76" d="100"/>
        </p:scale>
        <p:origin x="-336" y="1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681391CC-5487-43C3-BFED-1F7A2A60EC0A}" type="datetimeFigureOut">
              <a:rPr lang="en-US" smtClean="0"/>
              <a:t>5/27/2014</a:t>
            </a:fld>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9838CA21-AE54-4873-90BF-807CDB45AE95}" type="slidenum">
              <a:rPr lang="en-US" smtClean="0"/>
              <a:t>‹#›</a:t>
            </a:fld>
            <a:endParaRPr lang="en-U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81391CC-5487-43C3-BFED-1F7A2A60EC0A}" type="datetimeFigureOut">
              <a:rPr lang="en-US" smtClean="0"/>
              <a:t>5/27/2014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38CA21-AE54-4873-90BF-807CDB45AE95}"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81391CC-5487-43C3-BFED-1F7A2A60EC0A}" type="datetimeFigureOut">
              <a:rPr lang="en-US" smtClean="0"/>
              <a:t>5/27/2014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38CA21-AE54-4873-90BF-807CDB45AE95}"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81391CC-5487-43C3-BFED-1F7A2A60EC0A}" type="datetimeFigureOut">
              <a:rPr lang="en-US" smtClean="0"/>
              <a:t>5/27/2014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38CA21-AE54-4873-90BF-807CDB45AE95}"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81391CC-5487-43C3-BFED-1F7A2A60EC0A}" type="datetimeFigureOut">
              <a:rPr lang="en-US" smtClean="0"/>
              <a:t>5/27/2014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38CA21-AE54-4873-90BF-807CDB45AE95}"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681391CC-5487-43C3-BFED-1F7A2A60EC0A}" type="datetimeFigureOut">
              <a:rPr lang="en-US" smtClean="0"/>
              <a:t>5/27/2014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838CA21-AE54-4873-90BF-807CDB45AE95}" type="slidenum">
              <a:rPr lang="en-US" smtClean="0"/>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81391CC-5487-43C3-BFED-1F7A2A60EC0A}" type="datetimeFigureOut">
              <a:rPr lang="en-US" smtClean="0"/>
              <a:t>5/27/2014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838CA21-AE54-4873-90BF-807CDB45AE95}"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81391CC-5487-43C3-BFED-1F7A2A60EC0A}" type="datetimeFigureOut">
              <a:rPr lang="en-US" smtClean="0"/>
              <a:t>5/27/2014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838CA21-AE54-4873-90BF-807CDB45AE95}"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81391CC-5487-43C3-BFED-1F7A2A60EC0A}" type="datetimeFigureOut">
              <a:rPr lang="en-US" smtClean="0"/>
              <a:t>5/27/2014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838CA21-AE54-4873-90BF-807CDB45AE95}"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681391CC-5487-43C3-BFED-1F7A2A60EC0A}" type="datetimeFigureOut">
              <a:rPr lang="en-US" smtClean="0"/>
              <a:t>5/27/2014</a:t>
            </a:fld>
            <a:endParaRPr lang="en-US"/>
          </a:p>
        </p:txBody>
      </p:sp>
      <p:sp>
        <p:nvSpPr>
          <p:cNvPr id="7" name="Slide Number Placeholder 6"/>
          <p:cNvSpPr>
            <a:spLocks noGrp="1"/>
          </p:cNvSpPr>
          <p:nvPr>
            <p:ph type="sldNum" sz="quarter" idx="12"/>
          </p:nvPr>
        </p:nvSpPr>
        <p:spPr/>
        <p:txBody>
          <a:bodyPr/>
          <a:lstStyle/>
          <a:p>
            <a:fld id="{9838CA21-AE54-4873-90BF-807CDB45AE95}" type="slidenum">
              <a:rPr lang="en-US" smtClean="0"/>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81391CC-5487-43C3-BFED-1F7A2A60EC0A}" type="datetimeFigureOut">
              <a:rPr lang="en-US" smtClean="0"/>
              <a:t>5/27/2014</a:t>
            </a:fld>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7" name="Slide Number Placeholder 6"/>
          <p:cNvSpPr>
            <a:spLocks noGrp="1"/>
          </p:cNvSpPr>
          <p:nvPr>
            <p:ph type="sldNum" sz="quarter" idx="12"/>
          </p:nvPr>
        </p:nvSpPr>
        <p:spPr/>
        <p:txBody>
          <a:bodyPr/>
          <a:lstStyle/>
          <a:p>
            <a:fld id="{9838CA21-AE54-4873-90BF-807CDB45AE95}"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681391CC-5487-43C3-BFED-1F7A2A60EC0A}" type="datetimeFigureOut">
              <a:rPr lang="en-US" smtClean="0"/>
              <a:t>5/27/2014</a:t>
            </a:fld>
            <a:endParaRPr lang="en-US"/>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9838CA21-AE54-4873-90BF-807CDB45AE95}"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www.ic3.gov/"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www.fbi.gov/scams-safety/fraud/internet_fraud" TargetMode="External"/><Relationship Id="rId2" Type="http://schemas.openxmlformats.org/officeDocument/2006/relationships/hyperlink" Target="http://www.ic3.gov/crimeschemes.aspx#item-18" TargetMode="External"/><Relationship Id="rId1" Type="http://schemas.openxmlformats.org/officeDocument/2006/relationships/slideLayout" Target="../slideLayouts/slideLayout2.xml"/><Relationship Id="rId6" Type="http://schemas.openxmlformats.org/officeDocument/2006/relationships/hyperlink" Target="http://www.ripoffrepairs.com/" TargetMode="External"/><Relationship Id="rId5" Type="http://schemas.openxmlformats.org/officeDocument/2006/relationships/hyperlink" Target="http://www.project.org/info.php?recordID=166" TargetMode="External"/><Relationship Id="rId4" Type="http://schemas.openxmlformats.org/officeDocument/2006/relationships/hyperlink" Target="http://www.spamlaws.com/internet-fraud-stats.htm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Internet Fraud</a:t>
            </a:r>
            <a:endParaRPr lang="en-US" dirty="0"/>
          </a:p>
        </p:txBody>
      </p:sp>
      <p:sp>
        <p:nvSpPr>
          <p:cNvPr id="3" name="Subtitle 2"/>
          <p:cNvSpPr>
            <a:spLocks noGrp="1"/>
          </p:cNvSpPr>
          <p:nvPr>
            <p:ph type="subTitle" idx="1"/>
          </p:nvPr>
        </p:nvSpPr>
        <p:spPr/>
        <p:txBody>
          <a:bodyPr/>
          <a:lstStyle/>
          <a:p>
            <a:r>
              <a:rPr lang="en-US" dirty="0" smtClean="0"/>
              <a:t>By Brianna </a:t>
            </a:r>
            <a:r>
              <a:rPr lang="en-US" dirty="0" err="1" smtClean="0"/>
              <a:t>Byard</a:t>
            </a:r>
            <a:endParaRPr lang="en-US" dirty="0"/>
          </a:p>
        </p:txBody>
      </p:sp>
    </p:spTree>
    <p:extLst>
      <p:ext uri="{BB962C8B-B14F-4D97-AF65-F5344CB8AC3E}">
        <p14:creationId xmlns:p14="http://schemas.microsoft.com/office/powerpoint/2010/main" val="8373156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lumMod val="75000"/>
                  </a:schemeClr>
                </a:solidFill>
              </a:rPr>
              <a:t>What is it? </a:t>
            </a:r>
            <a:endParaRPr lang="en-US" dirty="0">
              <a:solidFill>
                <a:schemeClr val="accent2">
                  <a:lumMod val="75000"/>
                </a:schemeClr>
              </a:solidFill>
            </a:endParaRPr>
          </a:p>
        </p:txBody>
      </p:sp>
      <p:sp>
        <p:nvSpPr>
          <p:cNvPr id="3" name="Content Placeholder 2"/>
          <p:cNvSpPr>
            <a:spLocks noGrp="1"/>
          </p:cNvSpPr>
          <p:nvPr>
            <p:ph idx="1"/>
          </p:nvPr>
        </p:nvSpPr>
        <p:spPr>
          <a:xfrm>
            <a:off x="1043493" y="2323652"/>
            <a:ext cx="4900108" cy="3508977"/>
          </a:xfrm>
        </p:spPr>
        <p:txBody>
          <a:bodyPr>
            <a:normAutofit fontScale="85000" lnSpcReduction="20000"/>
          </a:bodyPr>
          <a:lstStyle/>
          <a:p>
            <a:pPr marL="0" indent="0">
              <a:buNone/>
            </a:pPr>
            <a:r>
              <a:rPr lang="en-US" dirty="0" smtClean="0"/>
              <a:t>	The Internet is a place where you can buy products, meet people, and socialize. But it is very easy for people to pretend to be someone else/ be anonymous. So it is very easy to be scammed. </a:t>
            </a:r>
          </a:p>
          <a:p>
            <a:pPr marL="0" indent="0">
              <a:buNone/>
            </a:pPr>
            <a:r>
              <a:rPr lang="en-US" dirty="0" smtClean="0"/>
              <a:t>	There are many emerging Internet Frauds, but it can be hard to spot them when it’s over the computer. It is when someone uses scams, using elements of the Internet to deprive someone of property or any interest. </a:t>
            </a:r>
            <a:endParaRPr lang="en-US"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19800" y="1905000"/>
            <a:ext cx="2463800" cy="1847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976373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lumMod val="75000"/>
                  </a:schemeClr>
                </a:solidFill>
              </a:rPr>
              <a:t>Types of Internet Fraud</a:t>
            </a:r>
            <a:endParaRPr lang="en-US" dirty="0">
              <a:solidFill>
                <a:schemeClr val="accent2">
                  <a:lumMod val="75000"/>
                </a:schemeClr>
              </a:solidFill>
            </a:endParaRPr>
          </a:p>
        </p:txBody>
      </p:sp>
      <p:sp>
        <p:nvSpPr>
          <p:cNvPr id="3" name="Content Placeholder 2"/>
          <p:cNvSpPr>
            <a:spLocks noGrp="1"/>
          </p:cNvSpPr>
          <p:nvPr>
            <p:ph idx="1"/>
          </p:nvPr>
        </p:nvSpPr>
        <p:spPr>
          <a:solidFill>
            <a:schemeClr val="bg1"/>
          </a:solidFill>
        </p:spPr>
        <p:txBody>
          <a:bodyPr/>
          <a:lstStyle/>
          <a:p>
            <a:pPr>
              <a:buClr>
                <a:schemeClr val="tx2">
                  <a:lumMod val="40000"/>
                  <a:lumOff val="60000"/>
                </a:schemeClr>
              </a:buClr>
            </a:pPr>
            <a:r>
              <a:rPr lang="en-US" dirty="0" smtClean="0">
                <a:solidFill>
                  <a:schemeClr val="tx1"/>
                </a:solidFill>
              </a:rPr>
              <a:t>Auction Fraud</a:t>
            </a:r>
          </a:p>
          <a:p>
            <a:pPr>
              <a:buClr>
                <a:schemeClr val="tx2">
                  <a:lumMod val="40000"/>
                  <a:lumOff val="60000"/>
                </a:schemeClr>
              </a:buClr>
            </a:pPr>
            <a:r>
              <a:rPr lang="en-US" dirty="0" smtClean="0">
                <a:solidFill>
                  <a:schemeClr val="tx1"/>
                </a:solidFill>
              </a:rPr>
              <a:t>Identity Theft</a:t>
            </a:r>
          </a:p>
          <a:p>
            <a:pPr>
              <a:buClr>
                <a:schemeClr val="tx2">
                  <a:lumMod val="40000"/>
                  <a:lumOff val="60000"/>
                </a:schemeClr>
              </a:buClr>
            </a:pPr>
            <a:r>
              <a:rPr lang="en-US" dirty="0" smtClean="0">
                <a:solidFill>
                  <a:schemeClr val="tx1"/>
                </a:solidFill>
              </a:rPr>
              <a:t>Advanced Free Fraud</a:t>
            </a:r>
          </a:p>
          <a:p>
            <a:pPr>
              <a:buClr>
                <a:schemeClr val="tx2">
                  <a:lumMod val="40000"/>
                  <a:lumOff val="60000"/>
                </a:schemeClr>
              </a:buClr>
            </a:pPr>
            <a:r>
              <a:rPr lang="en-US" dirty="0" smtClean="0">
                <a:solidFill>
                  <a:schemeClr val="tx1"/>
                </a:solidFill>
              </a:rPr>
              <a:t>Credit  Card Fraud</a:t>
            </a:r>
          </a:p>
          <a:p>
            <a:pPr>
              <a:buClr>
                <a:schemeClr val="tx2">
                  <a:lumMod val="40000"/>
                  <a:lumOff val="60000"/>
                </a:schemeClr>
              </a:buClr>
            </a:pPr>
            <a:r>
              <a:rPr lang="en-US" dirty="0" smtClean="0">
                <a:solidFill>
                  <a:schemeClr val="tx1"/>
                </a:solidFill>
              </a:rPr>
              <a:t>Non-delivery of purchased items </a:t>
            </a:r>
            <a:endParaRPr lang="en-US" dirty="0">
              <a:solidFill>
                <a:schemeClr val="tx1"/>
              </a:solidFill>
            </a:endParaRPr>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324599" y="4191000"/>
            <a:ext cx="2296605" cy="22966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756562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304800"/>
            <a:ext cx="7024744" cy="1143000"/>
          </a:xfrm>
        </p:spPr>
        <p:txBody>
          <a:bodyPr/>
          <a:lstStyle/>
          <a:p>
            <a:r>
              <a:rPr lang="en-US" dirty="0" smtClean="0">
                <a:solidFill>
                  <a:schemeClr val="accent2">
                    <a:lumMod val="75000"/>
                  </a:schemeClr>
                </a:solidFill>
              </a:rPr>
              <a:t>Current Scams</a:t>
            </a:r>
            <a:endParaRPr lang="en-US" dirty="0">
              <a:solidFill>
                <a:schemeClr val="accent2">
                  <a:lumMod val="75000"/>
                </a:schemeClr>
              </a:solidFill>
            </a:endParaRPr>
          </a:p>
        </p:txBody>
      </p:sp>
      <p:sp>
        <p:nvSpPr>
          <p:cNvPr id="3" name="Content Placeholder 2"/>
          <p:cNvSpPr>
            <a:spLocks noGrp="1"/>
          </p:cNvSpPr>
          <p:nvPr>
            <p:ph idx="1"/>
          </p:nvPr>
        </p:nvSpPr>
        <p:spPr>
          <a:xfrm>
            <a:off x="457200" y="1447800"/>
            <a:ext cx="4724400" cy="4953000"/>
          </a:xfrm>
        </p:spPr>
        <p:txBody>
          <a:bodyPr>
            <a:normAutofit fontScale="62500" lnSpcReduction="20000"/>
          </a:bodyPr>
          <a:lstStyle/>
          <a:p>
            <a:pPr marL="0" indent="0">
              <a:buNone/>
            </a:pPr>
            <a:r>
              <a:rPr lang="en-US" b="1" dirty="0" smtClean="0"/>
              <a:t>Auction Scam:</a:t>
            </a:r>
          </a:p>
          <a:p>
            <a:pPr marL="0" indent="0">
              <a:buNone/>
            </a:pPr>
            <a:r>
              <a:rPr lang="en-US" dirty="0" smtClean="0">
                <a:solidFill>
                  <a:schemeClr val="tx1"/>
                </a:solidFill>
              </a:rPr>
              <a:t>It is when products are misrepresented on auction sites ( i.e. </a:t>
            </a:r>
            <a:r>
              <a:rPr lang="en-US" dirty="0" err="1" smtClean="0">
                <a:solidFill>
                  <a:schemeClr val="tx1"/>
                </a:solidFill>
              </a:rPr>
              <a:t>Ebay</a:t>
            </a:r>
            <a:r>
              <a:rPr lang="en-US" dirty="0" smtClean="0">
                <a:solidFill>
                  <a:schemeClr val="tx1"/>
                </a:solidFill>
              </a:rPr>
              <a:t>, Amazon) and/or the products are not delivered to the buyer from the website. </a:t>
            </a:r>
          </a:p>
          <a:p>
            <a:pPr marL="0" indent="0">
              <a:buNone/>
            </a:pPr>
            <a:r>
              <a:rPr lang="en-US" u="sng" dirty="0" smtClean="0"/>
              <a:t>Signs of Auction Fraud: </a:t>
            </a:r>
          </a:p>
          <a:p>
            <a:pPr>
              <a:buClr>
                <a:schemeClr val="tx2">
                  <a:lumMod val="60000"/>
                  <a:lumOff val="40000"/>
                </a:schemeClr>
              </a:buClr>
            </a:pPr>
            <a:r>
              <a:rPr lang="en-US" dirty="0" smtClean="0">
                <a:solidFill>
                  <a:schemeClr val="tx1"/>
                </a:solidFill>
              </a:rPr>
              <a:t>The seller posts the auction as if he resides in the United States, then responds to victims with a congratulatory email stating he is outside the United States for business reasons, family emergency, etc. Similarly, beware of sellers who post the auction under one name, and ask for the funds to be transferred to another individual.</a:t>
            </a:r>
          </a:p>
          <a:p>
            <a:pPr>
              <a:buClr>
                <a:schemeClr val="tx2">
                  <a:lumMod val="60000"/>
                  <a:lumOff val="40000"/>
                </a:schemeClr>
              </a:buClr>
            </a:pPr>
            <a:r>
              <a:rPr lang="en-US" dirty="0" smtClean="0">
                <a:solidFill>
                  <a:schemeClr val="tx1"/>
                </a:solidFill>
              </a:rPr>
              <a:t>The subject requests funds to be wired directly to him/her via Western Union, MoneyGram, or bank-to-bank wire transfer. By using these services, the money is virtually unrecoverable with no recourse for the victim.</a:t>
            </a:r>
          </a:p>
          <a:p>
            <a:pPr marL="0" indent="0">
              <a:buNone/>
            </a:pPr>
            <a:r>
              <a:rPr lang="en-US" b="1" dirty="0" smtClean="0"/>
              <a:t>Credit Card Sca</a:t>
            </a:r>
            <a:r>
              <a:rPr lang="en-US" b="1" dirty="0"/>
              <a:t>m</a:t>
            </a:r>
            <a:r>
              <a:rPr lang="en-US" b="1" dirty="0" smtClean="0"/>
              <a:t>: </a:t>
            </a:r>
          </a:p>
          <a:p>
            <a:pPr marL="0" indent="0">
              <a:buNone/>
            </a:pPr>
            <a:r>
              <a:rPr lang="en-US" dirty="0" smtClean="0">
                <a:solidFill>
                  <a:schemeClr val="tx1"/>
                </a:solidFill>
              </a:rPr>
              <a:t>When somebody uses an invalid credit card to make purchases.  The card numbers can be obtained from unsecured websites or even a identity theft cases. </a:t>
            </a:r>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00073" y="2514600"/>
            <a:ext cx="3399560" cy="22663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600837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chemeClr val="accent2">
                    <a:lumMod val="75000"/>
                  </a:schemeClr>
                </a:solidFill>
              </a:rPr>
              <a:t>Tips for Avoiding Internet Fraud </a:t>
            </a:r>
            <a:endParaRPr lang="en-US" dirty="0">
              <a:solidFill>
                <a:schemeClr val="accent2">
                  <a:lumMod val="75000"/>
                </a:schemeClr>
              </a:solidFill>
            </a:endParaRPr>
          </a:p>
        </p:txBody>
      </p:sp>
      <p:sp>
        <p:nvSpPr>
          <p:cNvPr id="3" name="Content Placeholder 2"/>
          <p:cNvSpPr>
            <a:spLocks noGrp="1"/>
          </p:cNvSpPr>
          <p:nvPr>
            <p:ph idx="1"/>
          </p:nvPr>
        </p:nvSpPr>
        <p:spPr/>
        <p:txBody>
          <a:bodyPr/>
          <a:lstStyle/>
          <a:p>
            <a:pPr marL="0" indent="0">
              <a:buNone/>
            </a:pPr>
            <a:r>
              <a:rPr lang="en-US" dirty="0" smtClean="0"/>
              <a:t>Some tips are:</a:t>
            </a:r>
          </a:p>
          <a:p>
            <a:pPr>
              <a:buClr>
                <a:schemeClr val="tx2">
                  <a:lumMod val="60000"/>
                  <a:lumOff val="40000"/>
                </a:schemeClr>
              </a:buClr>
            </a:pPr>
            <a:r>
              <a:rPr lang="en-US" dirty="0" smtClean="0"/>
              <a:t> </a:t>
            </a:r>
            <a:r>
              <a:rPr lang="en-US" dirty="0" smtClean="0">
                <a:solidFill>
                  <a:schemeClr val="tx1"/>
                </a:solidFill>
              </a:rPr>
              <a:t>Not give out your credit card number to non-secure sites</a:t>
            </a:r>
          </a:p>
          <a:p>
            <a:pPr>
              <a:buClr>
                <a:schemeClr val="tx2">
                  <a:lumMod val="60000"/>
                  <a:lumOff val="40000"/>
                </a:schemeClr>
              </a:buClr>
            </a:pPr>
            <a:r>
              <a:rPr lang="en-US" dirty="0" smtClean="0">
                <a:solidFill>
                  <a:schemeClr val="tx1"/>
                </a:solidFill>
              </a:rPr>
              <a:t> </a:t>
            </a:r>
            <a:r>
              <a:rPr lang="en-US" dirty="0">
                <a:solidFill>
                  <a:schemeClr val="tx1"/>
                </a:solidFill>
              </a:rPr>
              <a:t>B</a:t>
            </a:r>
            <a:r>
              <a:rPr lang="en-US" dirty="0" smtClean="0">
                <a:solidFill>
                  <a:schemeClr val="tx1"/>
                </a:solidFill>
              </a:rPr>
              <a:t>e cautious to sellers that are outside of the United States </a:t>
            </a:r>
          </a:p>
          <a:p>
            <a:pPr>
              <a:buClr>
                <a:schemeClr val="tx2">
                  <a:lumMod val="60000"/>
                  <a:lumOff val="40000"/>
                </a:schemeClr>
              </a:buClr>
            </a:pPr>
            <a:r>
              <a:rPr lang="en-US" dirty="0" smtClean="0">
                <a:solidFill>
                  <a:schemeClr val="tx1"/>
                </a:solidFill>
              </a:rPr>
              <a:t>Don’t reply to messages asking for personal information </a:t>
            </a:r>
            <a:endParaRPr lang="en-US" dirty="0">
              <a:solidFill>
                <a:schemeClr val="tx1"/>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35496" y="4648200"/>
            <a:ext cx="1929269" cy="18550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952517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457200"/>
            <a:ext cx="7024744" cy="1143000"/>
          </a:xfrm>
        </p:spPr>
        <p:txBody>
          <a:bodyPr/>
          <a:lstStyle/>
          <a:p>
            <a:r>
              <a:rPr lang="en-US" dirty="0" smtClean="0">
                <a:solidFill>
                  <a:schemeClr val="accent2">
                    <a:lumMod val="75000"/>
                  </a:schemeClr>
                </a:solidFill>
              </a:rPr>
              <a:t>Statistics</a:t>
            </a:r>
            <a:r>
              <a:rPr lang="en-US" dirty="0" smtClean="0"/>
              <a:t> </a:t>
            </a:r>
            <a:endParaRPr lang="en-US" dirty="0"/>
          </a:p>
        </p:txBody>
      </p:sp>
      <p:sp>
        <p:nvSpPr>
          <p:cNvPr id="3" name="Content Placeholder 2"/>
          <p:cNvSpPr>
            <a:spLocks noGrp="1"/>
          </p:cNvSpPr>
          <p:nvPr>
            <p:ph idx="1"/>
          </p:nvPr>
        </p:nvSpPr>
        <p:spPr>
          <a:xfrm>
            <a:off x="457200" y="1752600"/>
            <a:ext cx="6858000" cy="4525963"/>
          </a:xfrm>
        </p:spPr>
        <p:txBody>
          <a:bodyPr>
            <a:normAutofit/>
          </a:bodyPr>
          <a:lstStyle/>
          <a:p>
            <a:pPr>
              <a:buClr>
                <a:schemeClr val="tx2">
                  <a:lumMod val="60000"/>
                  <a:lumOff val="40000"/>
                </a:schemeClr>
              </a:buClr>
            </a:pPr>
            <a:r>
              <a:rPr lang="en-US" sz="2800" dirty="0" smtClean="0">
                <a:solidFill>
                  <a:schemeClr val="tx1"/>
                </a:solidFill>
              </a:rPr>
              <a:t>Auction Spams are the most common at 44.9% complaints </a:t>
            </a:r>
          </a:p>
          <a:p>
            <a:pPr>
              <a:buClr>
                <a:schemeClr val="tx2">
                  <a:lumMod val="60000"/>
                  <a:lumOff val="40000"/>
                </a:schemeClr>
              </a:buClr>
            </a:pPr>
            <a:r>
              <a:rPr lang="en-US" sz="2800" dirty="0" smtClean="0">
                <a:solidFill>
                  <a:schemeClr val="tx1"/>
                </a:solidFill>
              </a:rPr>
              <a:t>30% of people complained about fraud through e-mail </a:t>
            </a:r>
          </a:p>
          <a:p>
            <a:pPr>
              <a:buClr>
                <a:schemeClr val="tx2">
                  <a:lumMod val="60000"/>
                  <a:lumOff val="40000"/>
                </a:schemeClr>
              </a:buClr>
            </a:pPr>
            <a:r>
              <a:rPr lang="en-US" sz="2800" dirty="0" smtClean="0">
                <a:solidFill>
                  <a:schemeClr val="tx1"/>
                </a:solidFill>
              </a:rPr>
              <a:t>Check frauds had complaints of about 4.9%</a:t>
            </a:r>
            <a:endParaRPr lang="en-US" sz="2800" dirty="0">
              <a:solidFill>
                <a:schemeClr val="tx1"/>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4517827"/>
            <a:ext cx="3544470" cy="19387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69345" y="4173555"/>
            <a:ext cx="3103418" cy="2283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365519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chemeClr val="accent2">
                    <a:lumMod val="75000"/>
                  </a:schemeClr>
                </a:solidFill>
              </a:rPr>
              <a:t>Frequent Questions Asked About Internet Fraud</a:t>
            </a:r>
            <a:endParaRPr lang="en-US" dirty="0">
              <a:solidFill>
                <a:schemeClr val="accent2">
                  <a:lumMod val="75000"/>
                </a:schemeClr>
              </a:solidFill>
            </a:endParaRPr>
          </a:p>
        </p:txBody>
      </p:sp>
      <p:sp>
        <p:nvSpPr>
          <p:cNvPr id="3" name="Content Placeholder 2"/>
          <p:cNvSpPr>
            <a:spLocks noGrp="1"/>
          </p:cNvSpPr>
          <p:nvPr>
            <p:ph idx="1"/>
          </p:nvPr>
        </p:nvSpPr>
        <p:spPr/>
        <p:txBody>
          <a:bodyPr>
            <a:normAutofit lnSpcReduction="10000"/>
          </a:bodyPr>
          <a:lstStyle/>
          <a:p>
            <a:pPr marL="0" indent="0">
              <a:buNone/>
            </a:pPr>
            <a:r>
              <a:rPr lang="en-US" i="1" dirty="0" smtClean="0"/>
              <a:t>I purchased an item from an online dealer and haven’t received the product? </a:t>
            </a:r>
          </a:p>
          <a:p>
            <a:pPr marL="0" indent="0">
              <a:buNone/>
            </a:pPr>
            <a:r>
              <a:rPr lang="en-US" i="1" dirty="0"/>
              <a:t>	</a:t>
            </a:r>
            <a:r>
              <a:rPr lang="en-US" b="1" dirty="0" smtClean="0">
                <a:solidFill>
                  <a:schemeClr val="tx1"/>
                </a:solidFill>
              </a:rPr>
              <a:t>Report it to the Internet Fraud Complaint Center (</a:t>
            </a:r>
            <a:r>
              <a:rPr lang="en-US" b="1" dirty="0" smtClean="0">
                <a:solidFill>
                  <a:schemeClr val="tx1"/>
                </a:solidFill>
                <a:hlinkClick r:id="rId2"/>
              </a:rPr>
              <a:t>www.ic3.gov</a:t>
            </a:r>
            <a:r>
              <a:rPr lang="en-US" b="1" dirty="0" smtClean="0">
                <a:solidFill>
                  <a:schemeClr val="tx1"/>
                </a:solidFill>
              </a:rPr>
              <a:t>) </a:t>
            </a:r>
          </a:p>
          <a:p>
            <a:pPr marL="0" indent="0">
              <a:buNone/>
            </a:pPr>
            <a:endParaRPr lang="en-US" b="1" i="1" dirty="0" smtClean="0"/>
          </a:p>
          <a:p>
            <a:pPr marL="0" indent="0">
              <a:buNone/>
            </a:pPr>
            <a:r>
              <a:rPr lang="en-US" i="1" dirty="0" smtClean="0"/>
              <a:t>How can I avoid </a:t>
            </a:r>
            <a:r>
              <a:rPr lang="en-US" i="1" dirty="0"/>
              <a:t>I</a:t>
            </a:r>
            <a:r>
              <a:rPr lang="en-US" i="1" dirty="0" smtClean="0"/>
              <a:t>nternet fraud? </a:t>
            </a:r>
          </a:p>
          <a:p>
            <a:pPr marL="0" indent="0">
              <a:buNone/>
            </a:pPr>
            <a:r>
              <a:rPr lang="en-US" i="1" dirty="0"/>
              <a:t>	</a:t>
            </a:r>
            <a:r>
              <a:rPr lang="en-US" b="1" dirty="0" smtClean="0">
                <a:solidFill>
                  <a:schemeClr val="tx1"/>
                </a:solidFill>
              </a:rPr>
              <a:t>Never</a:t>
            </a:r>
            <a:r>
              <a:rPr lang="en-US" i="1" dirty="0" smtClean="0"/>
              <a:t> </a:t>
            </a:r>
            <a:r>
              <a:rPr lang="en-US" b="1" dirty="0" smtClean="0">
                <a:solidFill>
                  <a:schemeClr val="tx1"/>
                </a:solidFill>
              </a:rPr>
              <a:t>give out personal information (</a:t>
            </a:r>
            <a:r>
              <a:rPr lang="en-US" b="1" dirty="0" err="1" smtClean="0">
                <a:solidFill>
                  <a:schemeClr val="tx1"/>
                </a:solidFill>
              </a:rPr>
              <a:t>i.e</a:t>
            </a:r>
            <a:r>
              <a:rPr lang="en-US" b="1" dirty="0" smtClean="0">
                <a:solidFill>
                  <a:schemeClr val="tx1"/>
                </a:solidFill>
              </a:rPr>
              <a:t> Social security number) or any other information that is important. </a:t>
            </a:r>
            <a:endParaRPr lang="en-US" i="1" dirty="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86600" y="4953000"/>
            <a:ext cx="1524000" cy="152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435361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lumMod val="75000"/>
                  </a:schemeClr>
                </a:solidFill>
              </a:rPr>
              <a:t>Citations</a:t>
            </a:r>
            <a:r>
              <a:rPr lang="en-US" dirty="0" smtClean="0"/>
              <a:t> </a:t>
            </a:r>
            <a:endParaRPr lang="en-US" dirty="0"/>
          </a:p>
        </p:txBody>
      </p:sp>
      <p:sp>
        <p:nvSpPr>
          <p:cNvPr id="3" name="Content Placeholder 2"/>
          <p:cNvSpPr>
            <a:spLocks noGrp="1"/>
          </p:cNvSpPr>
          <p:nvPr>
            <p:ph idx="1"/>
          </p:nvPr>
        </p:nvSpPr>
        <p:spPr/>
        <p:txBody>
          <a:bodyPr>
            <a:normAutofit/>
          </a:bodyPr>
          <a:lstStyle/>
          <a:p>
            <a:pPr>
              <a:buClr>
                <a:schemeClr val="tx2">
                  <a:lumMod val="60000"/>
                  <a:lumOff val="40000"/>
                </a:schemeClr>
              </a:buClr>
            </a:pPr>
            <a:r>
              <a:rPr lang="en-US" sz="1800" dirty="0" smtClean="0">
                <a:hlinkClick r:id="rId2"/>
              </a:rPr>
              <a:t>http://www.ic3.gov/crimeschemes.aspx#item-18</a:t>
            </a:r>
            <a:r>
              <a:rPr lang="en-US" sz="1800" dirty="0" smtClean="0"/>
              <a:t> </a:t>
            </a:r>
          </a:p>
          <a:p>
            <a:pPr>
              <a:buClr>
                <a:schemeClr val="tx2">
                  <a:lumMod val="60000"/>
                  <a:lumOff val="40000"/>
                </a:schemeClr>
              </a:buClr>
            </a:pPr>
            <a:r>
              <a:rPr lang="en-US" sz="1800" dirty="0" smtClean="0">
                <a:hlinkClick r:id="rId3"/>
              </a:rPr>
              <a:t>http://www.fbi.gov/scams-safety/fraud/internet_fraud</a:t>
            </a:r>
            <a:r>
              <a:rPr lang="en-US" sz="1800" dirty="0" smtClean="0"/>
              <a:t>  </a:t>
            </a:r>
          </a:p>
          <a:p>
            <a:pPr>
              <a:buClr>
                <a:schemeClr val="tx2">
                  <a:lumMod val="60000"/>
                  <a:lumOff val="40000"/>
                </a:schemeClr>
              </a:buClr>
            </a:pPr>
            <a:r>
              <a:rPr lang="en-US" sz="1800" dirty="0" smtClean="0">
                <a:hlinkClick r:id="rId4"/>
              </a:rPr>
              <a:t>http://www.spamlaws.com/internet-fraud-stats.html</a:t>
            </a:r>
            <a:r>
              <a:rPr lang="en-US" sz="1800" dirty="0" smtClean="0"/>
              <a:t> </a:t>
            </a:r>
          </a:p>
          <a:p>
            <a:pPr>
              <a:buClr>
                <a:schemeClr val="tx2">
                  <a:lumMod val="60000"/>
                  <a:lumOff val="40000"/>
                </a:schemeClr>
              </a:buClr>
            </a:pPr>
            <a:r>
              <a:rPr lang="en-US" sz="1800" dirty="0" smtClean="0">
                <a:hlinkClick r:id="rId5"/>
              </a:rPr>
              <a:t>http://www.project.org/info.php?recordID=166</a:t>
            </a:r>
            <a:r>
              <a:rPr lang="en-US" sz="1800" dirty="0" smtClean="0"/>
              <a:t> </a:t>
            </a:r>
          </a:p>
          <a:p>
            <a:pPr>
              <a:buClr>
                <a:schemeClr val="tx2">
                  <a:lumMod val="60000"/>
                  <a:lumOff val="40000"/>
                </a:schemeClr>
              </a:buClr>
            </a:pPr>
            <a:r>
              <a:rPr lang="en-US" sz="1800" dirty="0">
                <a:hlinkClick r:id="rId6"/>
              </a:rPr>
              <a:t>http://www.ripoffrepairs.com</a:t>
            </a:r>
            <a:r>
              <a:rPr lang="en-US" sz="1800" dirty="0" smtClean="0">
                <a:hlinkClick r:id="rId6"/>
              </a:rPr>
              <a:t>/</a:t>
            </a:r>
            <a:r>
              <a:rPr lang="en-US" sz="1800" dirty="0" smtClean="0"/>
              <a:t>  </a:t>
            </a:r>
            <a:endParaRPr lang="en-US" sz="1800" dirty="0"/>
          </a:p>
        </p:txBody>
      </p:sp>
    </p:spTree>
    <p:extLst>
      <p:ext uri="{BB962C8B-B14F-4D97-AF65-F5344CB8AC3E}">
        <p14:creationId xmlns:p14="http://schemas.microsoft.com/office/powerpoint/2010/main" val="46655590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64</TotalTime>
  <Words>303</Words>
  <Application>Microsoft Office PowerPoint</Application>
  <PresentationFormat>On-screen Show (4:3)</PresentationFormat>
  <Paragraphs>40</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Austin</vt:lpstr>
      <vt:lpstr>Internet Fraud</vt:lpstr>
      <vt:lpstr>What is it? </vt:lpstr>
      <vt:lpstr>Types of Internet Fraud</vt:lpstr>
      <vt:lpstr>Current Scams</vt:lpstr>
      <vt:lpstr>Tips for Avoiding Internet Fraud </vt:lpstr>
      <vt:lpstr>Statistics </vt:lpstr>
      <vt:lpstr>Frequent Questions Asked About Internet Fraud</vt:lpstr>
      <vt:lpstr>Citations </vt:lpstr>
    </vt:vector>
  </TitlesOfParts>
  <Company>Admin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Internet Fraud</dc:title>
  <dc:creator>Brianna Byard</dc:creator>
  <cp:lastModifiedBy>Linda Christensen</cp:lastModifiedBy>
  <cp:revision>10</cp:revision>
  <dcterms:created xsi:type="dcterms:W3CDTF">2014-05-19T15:58:54Z</dcterms:created>
  <dcterms:modified xsi:type="dcterms:W3CDTF">2014-05-27T16:00:22Z</dcterms:modified>
</cp:coreProperties>
</file>