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6" r:id="rId3"/>
    <p:sldId id="258" r:id="rId4"/>
    <p:sldId id="259" r:id="rId5"/>
    <p:sldId id="264" r:id="rId6"/>
    <p:sldId id="260" r:id="rId7"/>
    <p:sldId id="261" r:id="rId8"/>
    <p:sldId id="262" r:id="rId9"/>
    <p:sldId id="263" r:id="rId10"/>
    <p:sldId id="265" r:id="rId11"/>
    <p:sldId id="266" r:id="rId12"/>
    <p:sldId id="267" r:id="rId13"/>
    <p:sldId id="269" r:id="rId14"/>
    <p:sldId id="270" r:id="rId15"/>
    <p:sldId id="271" r:id="rId16"/>
    <p:sldId id="268"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14C91B-58A3-455A-9AF4-08C0303D49E0}" type="datetimeFigureOut">
              <a:rPr lang="en-US" smtClean="0"/>
              <a:t>2/20/2013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495962-9F9E-4FB4-85D5-A2C194B9C702}" type="slidenum">
              <a:rPr lang="en-US" smtClean="0"/>
              <a:t>‹#›</a:t>
            </a:fld>
            <a:endParaRPr lang="en-US"/>
          </a:p>
        </p:txBody>
      </p:sp>
    </p:spTree>
    <p:extLst>
      <p:ext uri="{BB962C8B-B14F-4D97-AF65-F5344CB8AC3E}">
        <p14:creationId xmlns:p14="http://schemas.microsoft.com/office/powerpoint/2010/main" val="88487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5C3F3F-356C-49DC-A526-C26F96FCFB95}" type="datetimeFigureOut">
              <a:rPr lang="en-US" smtClean="0"/>
              <a:t>2/20/2013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3587845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C3F3F-356C-49DC-A526-C26F96FCFB95}" type="datetimeFigureOut">
              <a:rPr lang="en-US" smtClean="0"/>
              <a:t>2/20/2013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2622786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C3F3F-356C-49DC-A526-C26F96FCFB95}" type="datetimeFigureOut">
              <a:rPr lang="en-US" smtClean="0"/>
              <a:t>2/20/2013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2137263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C3F3F-356C-49DC-A526-C26F96FCFB95}" type="datetimeFigureOut">
              <a:rPr lang="en-US" smtClean="0"/>
              <a:t>2/20/2013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3331061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C3F3F-356C-49DC-A526-C26F96FCFB95}" type="datetimeFigureOut">
              <a:rPr lang="en-US" smtClean="0"/>
              <a:t>2/20/2013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2622756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5C3F3F-356C-49DC-A526-C26F96FCFB95}" type="datetimeFigureOut">
              <a:rPr lang="en-US" smtClean="0"/>
              <a:t>2/20/2013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2232334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5C3F3F-356C-49DC-A526-C26F96FCFB95}" type="datetimeFigureOut">
              <a:rPr lang="en-US" smtClean="0"/>
              <a:t>2/20/2013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3932188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5C3F3F-356C-49DC-A526-C26F96FCFB95}" type="datetimeFigureOut">
              <a:rPr lang="en-US" smtClean="0"/>
              <a:t>2/20/2013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1167623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C3F3F-356C-49DC-A526-C26F96FCFB95}" type="datetimeFigureOut">
              <a:rPr lang="en-US" smtClean="0"/>
              <a:t>2/20/2013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1666177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C3F3F-356C-49DC-A526-C26F96FCFB95}" type="datetimeFigureOut">
              <a:rPr lang="en-US" smtClean="0"/>
              <a:t>2/20/2013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3892862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C3F3F-356C-49DC-A526-C26F96FCFB95}" type="datetimeFigureOut">
              <a:rPr lang="en-US" smtClean="0"/>
              <a:t>2/20/2013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E04F6-1C56-4A0C-AD7D-90C5E2F0D97F}" type="slidenum">
              <a:rPr lang="en-US" smtClean="0"/>
              <a:t>‹#›</a:t>
            </a:fld>
            <a:endParaRPr lang="en-US"/>
          </a:p>
        </p:txBody>
      </p:sp>
    </p:spTree>
    <p:extLst>
      <p:ext uri="{BB962C8B-B14F-4D97-AF65-F5344CB8AC3E}">
        <p14:creationId xmlns:p14="http://schemas.microsoft.com/office/powerpoint/2010/main" val="1067087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5C3F3F-356C-49DC-A526-C26F96FCFB95}" type="datetimeFigureOut">
              <a:rPr lang="en-US" smtClean="0"/>
              <a:t>2/20/2013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E04F6-1C56-4A0C-AD7D-90C5E2F0D97F}" type="slidenum">
              <a:rPr lang="en-US" smtClean="0"/>
              <a:t>‹#›</a:t>
            </a:fld>
            <a:endParaRPr lang="en-US"/>
          </a:p>
        </p:txBody>
      </p:sp>
    </p:spTree>
    <p:extLst>
      <p:ext uri="{BB962C8B-B14F-4D97-AF65-F5344CB8AC3E}">
        <p14:creationId xmlns:p14="http://schemas.microsoft.com/office/powerpoint/2010/main" val="1953915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765105" y="3429000"/>
            <a:ext cx="7177028" cy="830997"/>
          </a:xfrm>
          <a:prstGeom prst="rect">
            <a:avLst/>
          </a:prstGeom>
          <a:noFill/>
        </p:spPr>
        <p:txBody>
          <a:bodyPr wrap="none" lIns="91440" tIns="45720" rIns="91440" bIns="45720">
            <a:spAutoFit/>
          </a:bodyPr>
          <a:lstStyle/>
          <a:p>
            <a:pPr algn="ct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Michele, Chris, Byron, Mike</a:t>
            </a:r>
            <a:endParaRPr lang="en-US" sz="4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Rectangle 2"/>
          <p:cNvSpPr/>
          <p:nvPr/>
        </p:nvSpPr>
        <p:spPr>
          <a:xfrm>
            <a:off x="1295400" y="533400"/>
            <a:ext cx="6100517"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Cases for Discussion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562214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extBox 1"/>
          <p:cNvSpPr txBox="1"/>
          <p:nvPr/>
        </p:nvSpPr>
        <p:spPr>
          <a:xfrm>
            <a:off x="1371600" y="1066800"/>
            <a:ext cx="6324600" cy="5016758"/>
          </a:xfrm>
          <a:prstGeom prst="rect">
            <a:avLst/>
          </a:prstGeom>
          <a:noFill/>
        </p:spPr>
        <p:txBody>
          <a:bodyPr wrap="square" rtlCol="0">
            <a:spAutoFit/>
          </a:bodyPr>
          <a:lstStyle/>
          <a:p>
            <a:r>
              <a:rPr lang="en-US" sz="3200" dirty="0" smtClean="0"/>
              <a:t>Priscilla is being sued in small claims court by her landlord for past due rent. “Just wait,” she exclaims. “Once I get in front of that jury, they won’t award him the money. After all, he shut off the water several times and didn’t even have heat in the building for over a month last winter.” What is wrong with Priscilla’s estimate of the situation?</a:t>
            </a:r>
            <a:endParaRPr lang="en-US" sz="3200" dirty="0"/>
          </a:p>
        </p:txBody>
      </p:sp>
    </p:spTree>
    <p:extLst>
      <p:ext uri="{BB962C8B-B14F-4D97-AF65-F5344CB8AC3E}">
        <p14:creationId xmlns:p14="http://schemas.microsoft.com/office/powerpoint/2010/main" val="691365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extBox 1"/>
          <p:cNvSpPr txBox="1"/>
          <p:nvPr/>
        </p:nvSpPr>
        <p:spPr>
          <a:xfrm>
            <a:off x="1905000" y="1715071"/>
            <a:ext cx="5029200" cy="3046988"/>
          </a:xfrm>
          <a:prstGeom prst="rect">
            <a:avLst/>
          </a:prstGeom>
          <a:noFill/>
        </p:spPr>
        <p:txBody>
          <a:bodyPr wrap="square" rtlCol="0">
            <a:spAutoFit/>
          </a:bodyPr>
          <a:lstStyle/>
          <a:p>
            <a:r>
              <a:rPr lang="en-US" sz="3200" dirty="0" smtClean="0"/>
              <a:t>There are no juries in small claims so the judge  can lower the standards of evidence and not require them to be represented by attorneys. </a:t>
            </a:r>
            <a:endParaRPr lang="en-US" sz="3200" dirty="0"/>
          </a:p>
        </p:txBody>
      </p:sp>
    </p:spTree>
    <p:extLst>
      <p:ext uri="{BB962C8B-B14F-4D97-AF65-F5344CB8AC3E}">
        <p14:creationId xmlns:p14="http://schemas.microsoft.com/office/powerpoint/2010/main" val="3037475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extBox 1"/>
          <p:cNvSpPr txBox="1"/>
          <p:nvPr/>
        </p:nvSpPr>
        <p:spPr>
          <a:xfrm>
            <a:off x="1676400" y="990600"/>
            <a:ext cx="6096000" cy="4524315"/>
          </a:xfrm>
          <a:prstGeom prst="rect">
            <a:avLst/>
          </a:prstGeom>
          <a:noFill/>
        </p:spPr>
        <p:txBody>
          <a:bodyPr wrap="square" rtlCol="0">
            <a:spAutoFit/>
          </a:bodyPr>
          <a:lstStyle/>
          <a:p>
            <a:r>
              <a:rPr lang="en-US" sz="3600" dirty="0" smtClean="0"/>
              <a:t>June lost her case in trial court. She thought that the plaintiff, Sid, had lied during the trial. On appeal, she requested that she be allowed to appear and explain why she thought Sid had lied. Will her request be granted?</a:t>
            </a:r>
            <a:endParaRPr lang="en-US" sz="3600" dirty="0"/>
          </a:p>
        </p:txBody>
      </p:sp>
    </p:spTree>
    <p:extLst>
      <p:ext uri="{BB962C8B-B14F-4D97-AF65-F5344CB8AC3E}">
        <p14:creationId xmlns:p14="http://schemas.microsoft.com/office/powerpoint/2010/main" val="331741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Rectangle 1"/>
          <p:cNvSpPr/>
          <p:nvPr/>
        </p:nvSpPr>
        <p:spPr>
          <a:xfrm>
            <a:off x="2057400" y="1295400"/>
            <a:ext cx="4572000" cy="3970318"/>
          </a:xfrm>
          <a:prstGeom prst="rect">
            <a:avLst/>
          </a:prstGeom>
        </p:spPr>
        <p:txBody>
          <a:bodyPr>
            <a:spAutoFit/>
          </a:bodyPr>
          <a:lstStyle/>
          <a:p>
            <a:r>
              <a:rPr lang="en-US" sz="3600" dirty="0"/>
              <a:t> </a:t>
            </a:r>
          </a:p>
          <a:p>
            <a:r>
              <a:rPr lang="en-US" sz="3600" dirty="0"/>
              <a:t>No, because there are no witnesses in the court room and you can’t appeal off an assumption of someone lying.  </a:t>
            </a:r>
          </a:p>
        </p:txBody>
      </p:sp>
    </p:spTree>
    <p:extLst>
      <p:ext uri="{BB962C8B-B14F-4D97-AF65-F5344CB8AC3E}">
        <p14:creationId xmlns:p14="http://schemas.microsoft.com/office/powerpoint/2010/main" val="4143397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extBox 1"/>
          <p:cNvSpPr txBox="1"/>
          <p:nvPr/>
        </p:nvSpPr>
        <p:spPr>
          <a:xfrm>
            <a:off x="1600200" y="2124501"/>
            <a:ext cx="5638800" cy="3108543"/>
          </a:xfrm>
          <a:prstGeom prst="rect">
            <a:avLst/>
          </a:prstGeom>
          <a:noFill/>
        </p:spPr>
        <p:txBody>
          <a:bodyPr wrap="square" rtlCol="0">
            <a:spAutoFit/>
          </a:bodyPr>
          <a:lstStyle/>
          <a:p>
            <a:r>
              <a:rPr lang="en-US" sz="2800" dirty="0" smtClean="0"/>
              <a:t>A 17-year old boy first appeared in juvenile court to answer charges of vehicular homicide. The incident had occurred when he was 16. By the time the case actually went to trial the boy was 18. Should he be tried as an adult? Why or why not?</a:t>
            </a:r>
            <a:endParaRPr lang="en-US" sz="2800" dirty="0"/>
          </a:p>
        </p:txBody>
      </p:sp>
    </p:spTree>
    <p:extLst>
      <p:ext uri="{BB962C8B-B14F-4D97-AF65-F5344CB8AC3E}">
        <p14:creationId xmlns:p14="http://schemas.microsoft.com/office/powerpoint/2010/main" val="893146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extBox 1"/>
          <p:cNvSpPr txBox="1"/>
          <p:nvPr/>
        </p:nvSpPr>
        <p:spPr>
          <a:xfrm>
            <a:off x="1981200" y="2209800"/>
            <a:ext cx="5181600" cy="2554545"/>
          </a:xfrm>
          <a:prstGeom prst="rect">
            <a:avLst/>
          </a:prstGeom>
          <a:noFill/>
        </p:spPr>
        <p:txBody>
          <a:bodyPr wrap="square" rtlCol="0">
            <a:spAutoFit/>
          </a:bodyPr>
          <a:lstStyle/>
          <a:p>
            <a:r>
              <a:rPr lang="en-US" sz="3200" dirty="0"/>
              <a:t>The </a:t>
            </a:r>
            <a:r>
              <a:rPr lang="en-US" sz="3200" dirty="0" smtClean="0"/>
              <a:t>boy </a:t>
            </a:r>
            <a:r>
              <a:rPr lang="en-US" sz="3200" dirty="0"/>
              <a:t>should  get tried  as an adult because of his ages the age limit for an adult is 18 so he would be going to jail not to a juvenile court. </a:t>
            </a:r>
            <a:endParaRPr lang="en-US" sz="3200" dirty="0"/>
          </a:p>
        </p:txBody>
      </p:sp>
    </p:spTree>
    <p:extLst>
      <p:ext uri="{BB962C8B-B14F-4D97-AF65-F5344CB8AC3E}">
        <p14:creationId xmlns:p14="http://schemas.microsoft.com/office/powerpoint/2010/main" val="2162593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extBox 1"/>
          <p:cNvSpPr txBox="1"/>
          <p:nvPr/>
        </p:nvSpPr>
        <p:spPr>
          <a:xfrm>
            <a:off x="914400" y="914400"/>
            <a:ext cx="7696200" cy="5262979"/>
          </a:xfrm>
          <a:prstGeom prst="rect">
            <a:avLst/>
          </a:prstGeom>
          <a:noFill/>
        </p:spPr>
        <p:txBody>
          <a:bodyPr wrap="square" rtlCol="0">
            <a:spAutoFit/>
          </a:bodyPr>
          <a:lstStyle/>
          <a:p>
            <a:r>
              <a:rPr lang="en-US" sz="2400" b="1" dirty="0"/>
              <a:t>C</a:t>
            </a:r>
            <a:r>
              <a:rPr lang="en-US" sz="2400" b="1" dirty="0" smtClean="0"/>
              <a:t>olleen </a:t>
            </a:r>
            <a:r>
              <a:rPr lang="en-US" sz="2400" b="1" dirty="0"/>
              <a:t>D</a:t>
            </a:r>
            <a:r>
              <a:rPr lang="en-US" sz="2400" b="1" dirty="0" smtClean="0"/>
              <a:t>onnelly </a:t>
            </a:r>
            <a:r>
              <a:rPr lang="en-US" sz="2400" b="1" dirty="0"/>
              <a:t>filed charges with the equal employment opportunity </a:t>
            </a:r>
            <a:r>
              <a:rPr lang="en-US" sz="2400" b="1" dirty="0" smtClean="0"/>
              <a:t>commission against </a:t>
            </a:r>
            <a:r>
              <a:rPr lang="en-US" sz="2400" b="1" dirty="0"/>
              <a:t>her employer, yellow freight, for sex discrimination. </a:t>
            </a:r>
            <a:r>
              <a:rPr lang="en-US" sz="2400" b="1" dirty="0" smtClean="0"/>
              <a:t>After </a:t>
            </a:r>
            <a:r>
              <a:rPr lang="en-US" sz="2400" b="1" dirty="0"/>
              <a:t>she filed the charges, colleen </a:t>
            </a:r>
            <a:r>
              <a:rPr lang="en-US" sz="2400" b="1" dirty="0" smtClean="0"/>
              <a:t>received </a:t>
            </a:r>
            <a:r>
              <a:rPr lang="en-US" sz="2400" b="1" dirty="0"/>
              <a:t>notice from the </a:t>
            </a:r>
            <a:r>
              <a:rPr lang="en-US" sz="2400" b="1" dirty="0" smtClean="0"/>
              <a:t>EEOC </a:t>
            </a:r>
            <a:r>
              <a:rPr lang="en-US" sz="2400" b="1" dirty="0"/>
              <a:t>that she had 90 days to bring suit. </a:t>
            </a:r>
            <a:r>
              <a:rPr lang="en-US" sz="2400" b="1" dirty="0" smtClean="0"/>
              <a:t>This </a:t>
            </a:r>
            <a:r>
              <a:rPr lang="en-US" sz="2400" b="1" dirty="0"/>
              <a:t>90 day </a:t>
            </a:r>
            <a:r>
              <a:rPr lang="en-US" sz="2400" b="1" dirty="0" smtClean="0"/>
              <a:t>period </a:t>
            </a:r>
            <a:r>
              <a:rPr lang="en-US" sz="2400" b="1" dirty="0"/>
              <a:t>was a procedure for claims under the federal civil rights act of 1964. </a:t>
            </a:r>
            <a:r>
              <a:rPr lang="en-US" sz="2400" b="1" dirty="0" smtClean="0"/>
              <a:t>Within </a:t>
            </a:r>
            <a:r>
              <a:rPr lang="en-US" sz="2400" b="1" dirty="0"/>
              <a:t>that period </a:t>
            </a:r>
            <a:r>
              <a:rPr lang="en-US" sz="2400" b="1" dirty="0" smtClean="0"/>
              <a:t>Donnelly </a:t>
            </a:r>
            <a:r>
              <a:rPr lang="en-US" sz="2400" b="1" dirty="0"/>
              <a:t>did indeed file suit but in an </a:t>
            </a:r>
            <a:r>
              <a:rPr lang="en-US" sz="2400" b="1" dirty="0" smtClean="0"/>
              <a:t>Illinois </a:t>
            </a:r>
            <a:r>
              <a:rPr lang="en-US" sz="2400" b="1" dirty="0"/>
              <a:t>state court under an </a:t>
            </a:r>
            <a:r>
              <a:rPr lang="en-US" sz="2400" b="1" dirty="0" smtClean="0"/>
              <a:t>Illinois </a:t>
            </a:r>
            <a:r>
              <a:rPr lang="en-US" sz="2400" b="1" dirty="0"/>
              <a:t>statue that also prohibits such </a:t>
            </a:r>
            <a:r>
              <a:rPr lang="en-US" sz="2400" b="1" dirty="0" smtClean="0"/>
              <a:t>discrimination. After </a:t>
            </a:r>
            <a:r>
              <a:rPr lang="en-US" sz="2400" b="1" dirty="0"/>
              <a:t>the 90 day period had expired however she tried to transfer the suit to a </a:t>
            </a:r>
            <a:r>
              <a:rPr lang="en-US" sz="2400" b="1" dirty="0" smtClean="0"/>
              <a:t>federal </a:t>
            </a:r>
            <a:r>
              <a:rPr lang="en-US" sz="2400" b="1" dirty="0"/>
              <a:t>court. </a:t>
            </a:r>
            <a:r>
              <a:rPr lang="en-US" sz="2400" b="1" dirty="0" smtClean="0"/>
              <a:t>Yellow </a:t>
            </a:r>
            <a:r>
              <a:rPr lang="en-US" sz="2400" b="1" dirty="0"/>
              <a:t>freight defended claiming that she could not make such a transfer as the 90 day period expired for federal actions. </a:t>
            </a:r>
            <a:r>
              <a:rPr lang="en-US" sz="2400" b="1" smtClean="0"/>
              <a:t>Should </a:t>
            </a:r>
            <a:r>
              <a:rPr lang="en-US" sz="2400" b="1" dirty="0"/>
              <a:t>she be allowed to go forward with her suit? </a:t>
            </a:r>
            <a:r>
              <a:rPr lang="en-US" sz="2400" b="1" dirty="0" smtClean="0"/>
              <a:t>Why or why not?</a:t>
            </a:r>
            <a:endParaRPr lang="en-US" sz="2400" b="1" dirty="0"/>
          </a:p>
        </p:txBody>
      </p:sp>
    </p:spTree>
    <p:extLst>
      <p:ext uri="{BB962C8B-B14F-4D97-AF65-F5344CB8AC3E}">
        <p14:creationId xmlns:p14="http://schemas.microsoft.com/office/powerpoint/2010/main" val="215751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extBox 1"/>
          <p:cNvSpPr txBox="1"/>
          <p:nvPr/>
        </p:nvSpPr>
        <p:spPr>
          <a:xfrm>
            <a:off x="1447800" y="1600200"/>
            <a:ext cx="5943600" cy="3970318"/>
          </a:xfrm>
          <a:prstGeom prst="rect">
            <a:avLst/>
          </a:prstGeom>
          <a:noFill/>
        </p:spPr>
        <p:txBody>
          <a:bodyPr wrap="square" rtlCol="0">
            <a:spAutoFit/>
          </a:bodyPr>
          <a:lstStyle/>
          <a:p>
            <a:r>
              <a:rPr lang="en-US" sz="3600" dirty="0" smtClean="0"/>
              <a:t>Yes. She had proceeded in good faith and had properly filed in accordance with the state statute and within the 90-day federal period regardless of the court in which the suit was brought. </a:t>
            </a:r>
            <a:endParaRPr lang="en-US" sz="3600" dirty="0"/>
          </a:p>
        </p:txBody>
      </p:sp>
    </p:spTree>
    <p:extLst>
      <p:ext uri="{BB962C8B-B14F-4D97-AF65-F5344CB8AC3E}">
        <p14:creationId xmlns:p14="http://schemas.microsoft.com/office/powerpoint/2010/main" val="3824102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4" name="TextBox 3"/>
          <p:cNvSpPr txBox="1"/>
          <p:nvPr/>
        </p:nvSpPr>
        <p:spPr>
          <a:xfrm>
            <a:off x="1003110" y="1752600"/>
            <a:ext cx="7086600" cy="3539430"/>
          </a:xfrm>
          <a:prstGeom prst="rect">
            <a:avLst/>
          </a:prstGeom>
          <a:noFill/>
        </p:spPr>
        <p:txBody>
          <a:bodyPr wrap="square" rtlCol="0">
            <a:spAutoFit/>
          </a:bodyPr>
          <a:lstStyle/>
          <a:p>
            <a:r>
              <a:rPr lang="en-US" sz="3200" dirty="0" smtClean="0"/>
              <a:t>On May 7, Bart Masters turned 18. The evening of that day, he was caught stealing a woman’s purse. “Don’t worry,” he told his friend Julia, “I just turned 18 today, they won’t try me as an adult. I’m too close to being a juvenile.” Is he correct?</a:t>
            </a:r>
            <a:endParaRPr lang="en-US" sz="3200" dirty="0"/>
          </a:p>
        </p:txBody>
      </p:sp>
    </p:spTree>
    <p:extLst>
      <p:ext uri="{BB962C8B-B14F-4D97-AF65-F5344CB8AC3E}">
        <p14:creationId xmlns:p14="http://schemas.microsoft.com/office/powerpoint/2010/main" val="239487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7" name="TextBox 6"/>
          <p:cNvSpPr txBox="1"/>
          <p:nvPr/>
        </p:nvSpPr>
        <p:spPr>
          <a:xfrm>
            <a:off x="1828800" y="1981200"/>
            <a:ext cx="5257800" cy="1815882"/>
          </a:xfrm>
          <a:prstGeom prst="rect">
            <a:avLst/>
          </a:prstGeom>
          <a:noFill/>
        </p:spPr>
        <p:txBody>
          <a:bodyPr wrap="square" rtlCol="0">
            <a:spAutoFit/>
          </a:bodyPr>
          <a:lstStyle/>
          <a:p>
            <a:r>
              <a:rPr lang="en-US" sz="2800" dirty="0" smtClean="0"/>
              <a:t>No, he isn’t correct. Once you turn 18 you are tried as an adult no matter what the circumstances are. </a:t>
            </a:r>
            <a:endParaRPr lang="en-US" sz="2800" dirty="0"/>
          </a:p>
        </p:txBody>
      </p:sp>
    </p:spTree>
    <p:extLst>
      <p:ext uri="{BB962C8B-B14F-4D97-AF65-F5344CB8AC3E}">
        <p14:creationId xmlns:p14="http://schemas.microsoft.com/office/powerpoint/2010/main" val="1678188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 name="TextBox 2"/>
          <p:cNvSpPr txBox="1"/>
          <p:nvPr/>
        </p:nvSpPr>
        <p:spPr>
          <a:xfrm>
            <a:off x="1371600" y="1752600"/>
            <a:ext cx="6553200" cy="2862322"/>
          </a:xfrm>
          <a:prstGeom prst="rect">
            <a:avLst/>
          </a:prstGeom>
          <a:noFill/>
        </p:spPr>
        <p:txBody>
          <a:bodyPr wrap="square" rtlCol="0">
            <a:spAutoFit/>
          </a:bodyPr>
          <a:lstStyle/>
          <a:p>
            <a:r>
              <a:rPr lang="en-US" sz="3600" dirty="0" smtClean="0"/>
              <a:t>Suppose someone has injured you. Do you have a duty to sue them for the injury even when the costs of bringing suit may be more than you can recover?</a:t>
            </a:r>
            <a:endParaRPr lang="en-US" sz="3600" dirty="0"/>
          </a:p>
        </p:txBody>
      </p:sp>
    </p:spTree>
    <p:extLst>
      <p:ext uri="{BB962C8B-B14F-4D97-AF65-F5344CB8AC3E}">
        <p14:creationId xmlns:p14="http://schemas.microsoft.com/office/powerpoint/2010/main" val="2761300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extBox 1"/>
          <p:cNvSpPr txBox="1"/>
          <p:nvPr/>
        </p:nvSpPr>
        <p:spPr>
          <a:xfrm>
            <a:off x="1219200" y="1958370"/>
            <a:ext cx="6553200" cy="1569660"/>
          </a:xfrm>
          <a:prstGeom prst="rect">
            <a:avLst/>
          </a:prstGeom>
          <a:noFill/>
        </p:spPr>
        <p:txBody>
          <a:bodyPr wrap="square" rtlCol="0">
            <a:spAutoFit/>
          </a:bodyPr>
          <a:lstStyle/>
          <a:p>
            <a:r>
              <a:rPr lang="en-US" sz="2400" dirty="0"/>
              <a:t>No, you don’t have to absolutely sue them especially if the cost of the suit is more then you will recover in the very end result. You would be throwing away money rather than getting money.</a:t>
            </a:r>
          </a:p>
        </p:txBody>
      </p:sp>
    </p:spTree>
    <p:extLst>
      <p:ext uri="{BB962C8B-B14F-4D97-AF65-F5344CB8AC3E}">
        <p14:creationId xmlns:p14="http://schemas.microsoft.com/office/powerpoint/2010/main" val="68485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extBox 1"/>
          <p:cNvSpPr txBox="1"/>
          <p:nvPr/>
        </p:nvSpPr>
        <p:spPr>
          <a:xfrm>
            <a:off x="1524000" y="1828800"/>
            <a:ext cx="5715000" cy="3046988"/>
          </a:xfrm>
          <a:prstGeom prst="rect">
            <a:avLst/>
          </a:prstGeom>
          <a:noFill/>
        </p:spPr>
        <p:txBody>
          <a:bodyPr wrap="square" rtlCol="0">
            <a:spAutoFit/>
          </a:bodyPr>
          <a:lstStyle/>
          <a:p>
            <a:r>
              <a:rPr lang="en-US" sz="3200" dirty="0" smtClean="0"/>
              <a:t>If you were called to testify as a witness in a friend’s criminal trial, would you have the moral strength to tell the complete truth even if your friend might be convicted as a result?</a:t>
            </a:r>
            <a:endParaRPr lang="en-US" sz="3200" dirty="0"/>
          </a:p>
        </p:txBody>
      </p:sp>
    </p:spTree>
    <p:extLst>
      <p:ext uri="{BB962C8B-B14F-4D97-AF65-F5344CB8AC3E}">
        <p14:creationId xmlns:p14="http://schemas.microsoft.com/office/powerpoint/2010/main" val="113826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extBox 1"/>
          <p:cNvSpPr txBox="1"/>
          <p:nvPr/>
        </p:nvSpPr>
        <p:spPr>
          <a:xfrm>
            <a:off x="914400" y="2133600"/>
            <a:ext cx="7543800" cy="2062103"/>
          </a:xfrm>
          <a:prstGeom prst="rect">
            <a:avLst/>
          </a:prstGeom>
          <a:noFill/>
        </p:spPr>
        <p:txBody>
          <a:bodyPr wrap="square" rtlCol="0">
            <a:spAutoFit/>
          </a:bodyPr>
          <a:lstStyle/>
          <a:p>
            <a:r>
              <a:rPr lang="en-US" sz="3200" dirty="0"/>
              <a:t>You would have to tell the truth in the trial even if it’s your friend you can’t lie to jury</a:t>
            </a:r>
          </a:p>
          <a:p>
            <a:r>
              <a:rPr lang="en-US" sz="3200" dirty="0"/>
              <a:t>Because you would end up getting in trouble for lying to the jury. </a:t>
            </a:r>
          </a:p>
        </p:txBody>
      </p:sp>
    </p:spTree>
    <p:extLst>
      <p:ext uri="{BB962C8B-B14F-4D97-AF65-F5344CB8AC3E}">
        <p14:creationId xmlns:p14="http://schemas.microsoft.com/office/powerpoint/2010/main" val="4081510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extBox 1"/>
          <p:cNvSpPr txBox="1"/>
          <p:nvPr/>
        </p:nvSpPr>
        <p:spPr>
          <a:xfrm>
            <a:off x="1600200" y="228600"/>
            <a:ext cx="5943600" cy="6370975"/>
          </a:xfrm>
          <a:prstGeom prst="rect">
            <a:avLst/>
          </a:prstGeom>
          <a:noFill/>
        </p:spPr>
        <p:txBody>
          <a:bodyPr wrap="square" rtlCol="0">
            <a:spAutoFit/>
          </a:bodyPr>
          <a:lstStyle/>
          <a:p>
            <a:r>
              <a:rPr lang="en-US" sz="2400" b="1" dirty="0" smtClean="0"/>
              <a:t>When a tip was received that marijuana was being grown in his greenhouse, Michael Riley’s property was observed from a helicopter by an investigating officer. The helicopter flyover was deemed necessary because the items within the greenhouse could not be observed from a nearby road. Riley was subsequently arrested and tried for offenses stemming from his cultivation efforts. The defense challenged the use of the information acquired by the helicopter flyover saying that it was an illegal search under the Fourth Amendment to the U.S Constitution. The Florida Supreme Court agreed with the defense. Could the state of Florida appeal to the decision to the U.S. supreme Court? Why or why not?</a:t>
            </a:r>
            <a:endParaRPr lang="en-US" sz="2400" b="1" dirty="0"/>
          </a:p>
        </p:txBody>
      </p:sp>
    </p:spTree>
    <p:extLst>
      <p:ext uri="{BB962C8B-B14F-4D97-AF65-F5344CB8AC3E}">
        <p14:creationId xmlns:p14="http://schemas.microsoft.com/office/powerpoint/2010/main" val="341651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TextBox 2"/>
          <p:cNvSpPr txBox="1"/>
          <p:nvPr/>
        </p:nvSpPr>
        <p:spPr>
          <a:xfrm>
            <a:off x="1828800" y="1219200"/>
            <a:ext cx="5410200" cy="4524315"/>
          </a:xfrm>
          <a:prstGeom prst="rect">
            <a:avLst/>
          </a:prstGeom>
          <a:noFill/>
        </p:spPr>
        <p:txBody>
          <a:bodyPr wrap="square" rtlCol="0">
            <a:spAutoFit/>
          </a:bodyPr>
          <a:lstStyle/>
          <a:p>
            <a:r>
              <a:rPr lang="en-US" sz="3200" dirty="0" smtClean="0"/>
              <a:t>Yes, because it’s a federal issue. The state of Florida did appeal and the U.S. Supreme Court reversed the Florida Supreme Court and allowed the search. The police did not have to get a warrant to observe what is obvious to the naked eye at 400 feet in the sky. </a:t>
            </a:r>
            <a:endParaRPr lang="en-US" sz="3200" dirty="0"/>
          </a:p>
        </p:txBody>
      </p:sp>
    </p:spTree>
    <p:extLst>
      <p:ext uri="{BB962C8B-B14F-4D97-AF65-F5344CB8AC3E}">
        <p14:creationId xmlns:p14="http://schemas.microsoft.com/office/powerpoint/2010/main" val="1883158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821</Words>
  <Application>Microsoft Office PowerPoint</Application>
  <PresentationFormat>On-screen Show (4:3)</PresentationFormat>
  <Paragraphs>20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Buthusiem</dc:creator>
  <cp:lastModifiedBy>Michele Buthusiem</cp:lastModifiedBy>
  <cp:revision>8</cp:revision>
  <dcterms:created xsi:type="dcterms:W3CDTF">2013-02-19T18:41:27Z</dcterms:created>
  <dcterms:modified xsi:type="dcterms:W3CDTF">2013-02-20T19:08:22Z</dcterms:modified>
</cp:coreProperties>
</file>