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8" r:id="rId3"/>
    <p:sldId id="259" r:id="rId4"/>
    <p:sldId id="260" r:id="rId5"/>
    <p:sldId id="261" r:id="rId6"/>
    <p:sldId id="262" r:id="rId7"/>
    <p:sldId id="263" r:id="rId8"/>
    <p:sldId id="25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C9990D-AC6F-45C6-BB01-5DF105F0794C}"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147483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C9990D-AC6F-45C6-BB01-5DF105F0794C}"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1874028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C9990D-AC6F-45C6-BB01-5DF105F0794C}"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381597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C9990D-AC6F-45C6-BB01-5DF105F0794C}"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125975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C9990D-AC6F-45C6-BB01-5DF105F0794C}" type="datetimeFigureOut">
              <a:rPr lang="en-US" smtClean="0"/>
              <a:t>5/26/2014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2396685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C9990D-AC6F-45C6-BB01-5DF105F0794C}"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3504757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C9990D-AC6F-45C6-BB01-5DF105F0794C}" type="datetimeFigureOut">
              <a:rPr lang="en-US" smtClean="0"/>
              <a:t>5/26/2014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1136224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C9990D-AC6F-45C6-BB01-5DF105F0794C}" type="datetimeFigureOut">
              <a:rPr lang="en-US" smtClean="0"/>
              <a:t>5/26/2014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2434587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C9990D-AC6F-45C6-BB01-5DF105F0794C}" type="datetimeFigureOut">
              <a:rPr lang="en-US" smtClean="0"/>
              <a:t>5/26/2014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3403868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9990D-AC6F-45C6-BB01-5DF105F0794C}"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2753637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9990D-AC6F-45C6-BB01-5DF105F0794C}" type="datetimeFigureOut">
              <a:rPr lang="en-US" smtClean="0"/>
              <a:t>5/26/2014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D6D8F-FABE-4B84-90E8-48907E2C3373}" type="slidenum">
              <a:rPr lang="en-US" smtClean="0"/>
              <a:t>‹#›</a:t>
            </a:fld>
            <a:endParaRPr lang="en-US"/>
          </a:p>
        </p:txBody>
      </p:sp>
    </p:spTree>
    <p:extLst>
      <p:ext uri="{BB962C8B-B14F-4D97-AF65-F5344CB8AC3E}">
        <p14:creationId xmlns:p14="http://schemas.microsoft.com/office/powerpoint/2010/main" val="3553304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C9990D-AC6F-45C6-BB01-5DF105F0794C}" type="datetimeFigureOut">
              <a:rPr lang="en-US" smtClean="0"/>
              <a:t>5/26/2014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D6D8F-FABE-4B84-90E8-48907E2C3373}" type="slidenum">
              <a:rPr lang="en-US" smtClean="0"/>
              <a:t>‹#›</a:t>
            </a:fld>
            <a:endParaRPr lang="en-US"/>
          </a:p>
        </p:txBody>
      </p:sp>
    </p:spTree>
    <p:extLst>
      <p:ext uri="{BB962C8B-B14F-4D97-AF65-F5344CB8AC3E}">
        <p14:creationId xmlns:p14="http://schemas.microsoft.com/office/powerpoint/2010/main" val="3978432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wiltonmanors.com/" TargetMode="External"/><Relationship Id="rId3" Type="http://schemas.openxmlformats.org/officeDocument/2006/relationships/hyperlink" Target="http://www.bankersonline.com/" TargetMode="External"/><Relationship Id="rId7" Type="http://schemas.openxmlformats.org/officeDocument/2006/relationships/hyperlink" Target="http://www.gintruth.com/" TargetMode="External"/><Relationship Id="rId2" Type="http://schemas.openxmlformats.org/officeDocument/2006/relationships/hyperlink" Target="http://en.wikipedia.org/wiki/Telemarketing_Fraud" TargetMode="External"/><Relationship Id="rId1" Type="http://schemas.openxmlformats.org/officeDocument/2006/relationships/slideLayout" Target="../slideLayouts/slideLayout1.xml"/><Relationship Id="rId6" Type="http://schemas.openxmlformats.org/officeDocument/2006/relationships/hyperlink" Target="https://www.privacyrights.org/" TargetMode="External"/><Relationship Id="rId11" Type="http://schemas.openxmlformats.org/officeDocument/2006/relationships/hyperlink" Target="http://www.law.cornell.edu/" TargetMode="External"/><Relationship Id="rId5" Type="http://schemas.openxmlformats.org/officeDocument/2006/relationships/hyperlink" Target="http://www.dianamey.com/" TargetMode="External"/><Relationship Id="rId10" Type="http://schemas.openxmlformats.org/officeDocument/2006/relationships/hyperlink" Target="https://www.uvm.edu/" TargetMode="External"/><Relationship Id="rId4" Type="http://schemas.openxmlformats.org/officeDocument/2006/relationships/hyperlink" Target="https://pinetreeccu.org/" TargetMode="External"/><Relationship Id="rId9" Type="http://schemas.openxmlformats.org/officeDocument/2006/relationships/hyperlink" Target="http://www.nigerianspam.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lstStyle/>
          <a:p>
            <a:r>
              <a:rPr lang="en-US" dirty="0" smtClean="0"/>
              <a:t>Telemarketing Fraud</a:t>
            </a:r>
            <a:endParaRPr lang="en-US" dirty="0"/>
          </a:p>
        </p:txBody>
      </p:sp>
      <p:sp>
        <p:nvSpPr>
          <p:cNvPr id="3" name="Subtitle 2"/>
          <p:cNvSpPr>
            <a:spLocks noGrp="1"/>
          </p:cNvSpPr>
          <p:nvPr>
            <p:ph type="subTitle" idx="1"/>
          </p:nvPr>
        </p:nvSpPr>
        <p:spPr>
          <a:xfrm>
            <a:off x="1371600" y="2286000"/>
            <a:ext cx="6400800" cy="2362200"/>
          </a:xfrm>
        </p:spPr>
        <p:txBody>
          <a:bodyPr>
            <a:noAutofit/>
          </a:bodyPr>
          <a:lstStyle/>
          <a:p>
            <a:r>
              <a:rPr lang="en-US" dirty="0" smtClean="0">
                <a:latin typeface="Times New Roman" pitchFamily="18" charset="0"/>
                <a:cs typeface="Times New Roman" pitchFamily="18" charset="0"/>
              </a:rPr>
              <a:t>By Xavier Lopez</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124199"/>
            <a:ext cx="3676650" cy="32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57600"/>
            <a:ext cx="283845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2688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a:t>
            </a:r>
            <a:endParaRPr lang="en-US" dirty="0"/>
          </a:p>
        </p:txBody>
      </p:sp>
      <p:sp>
        <p:nvSpPr>
          <p:cNvPr id="3" name="Content Placeholder 2"/>
          <p:cNvSpPr>
            <a:spLocks noGrp="1"/>
          </p:cNvSpPr>
          <p:nvPr>
            <p:ph idx="1"/>
          </p:nvPr>
        </p:nvSpPr>
        <p:spPr/>
        <p:txBody>
          <a:bodyPr/>
          <a:lstStyle/>
          <a:p>
            <a:pPr marL="0" indent="0">
              <a:buNone/>
            </a:pPr>
            <a:r>
              <a:rPr lang="en-US" sz="2800" dirty="0" smtClean="0">
                <a:latin typeface="Times New Roman" pitchFamily="18" charset="0"/>
                <a:cs typeface="Times New Roman" pitchFamily="18" charset="0"/>
              </a:rPr>
              <a:t>Telemarketing fraud is fraudulent selling conducted over the telephone; the term is also used for telephone fraud not involving selling as such. Elderly people may be more likely to be taken in; people identified as being gullible may receive an increasing number of such calls. Many frauds can be conducted wither by telephone or other means.</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572000"/>
            <a:ext cx="2676525" cy="170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35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5" name="Rectangle 1"/>
          <p:cNvSpPr>
            <a:spLocks noChangeArrowheads="1"/>
          </p:cNvSpPr>
          <p:nvPr/>
        </p:nvSpPr>
        <p:spPr bwMode="auto">
          <a:xfrm>
            <a:off x="1058863" y="1600200"/>
            <a:ext cx="9144000" cy="0"/>
          </a:xfrm>
          <a:prstGeom prst="rect">
            <a:avLst/>
          </a:prstGeom>
          <a:solidFill>
            <a:srgbClr val="F0F8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5"/>
          <p:cNvSpPr>
            <a:spLocks noGrp="1"/>
          </p:cNvSpPr>
          <p:nvPr>
            <p:ph idx="1"/>
          </p:nvPr>
        </p:nvSpPr>
        <p:spPr>
          <a:xfrm>
            <a:off x="457200" y="1524000"/>
            <a:ext cx="8229600" cy="4525963"/>
          </a:xfrm>
        </p:spPr>
        <p:txBody>
          <a:bodyPr>
            <a:noAutofit/>
          </a:bodyPr>
          <a:lstStyle/>
          <a:p>
            <a:pPr marL="0" indent="0">
              <a:buNone/>
            </a:pPr>
            <a:r>
              <a:rPr lang="en-US" sz="2100" dirty="0" smtClean="0">
                <a:latin typeface="Times New Roman" pitchFamily="18" charset="0"/>
                <a:cs typeface="Times New Roman" pitchFamily="18" charset="0"/>
              </a:rPr>
              <a:t>In the spring of 2002, the Federal Trade Commission conducted a telemarketing fraud sweep, "Dialing for Deception," and roped in a lot of violators. One of the cases settled by the FTC is with two brothers, Harvey and </a:t>
            </a:r>
            <a:r>
              <a:rPr lang="en-US" sz="2100" dirty="0" err="1" smtClean="0">
                <a:latin typeface="Times New Roman" pitchFamily="18" charset="0"/>
                <a:cs typeface="Times New Roman" pitchFamily="18" charset="0"/>
              </a:rPr>
              <a:t>Tye</a:t>
            </a:r>
            <a:r>
              <a:rPr lang="en-US" sz="2100" dirty="0" smtClean="0">
                <a:latin typeface="Times New Roman" pitchFamily="18" charset="0"/>
                <a:cs typeface="Times New Roman" pitchFamily="18" charset="0"/>
              </a:rPr>
              <a:t> </a:t>
            </a:r>
            <a:r>
              <a:rPr lang="en-US" sz="2100" dirty="0" err="1" smtClean="0">
                <a:latin typeface="Times New Roman" pitchFamily="18" charset="0"/>
                <a:cs typeface="Times New Roman" pitchFamily="18" charset="0"/>
              </a:rPr>
              <a:t>Sloniker</a:t>
            </a:r>
            <a:r>
              <a:rPr lang="en-US" sz="2100" dirty="0" smtClean="0">
                <a:latin typeface="Times New Roman" pitchFamily="18" charset="0"/>
                <a:cs typeface="Times New Roman" pitchFamily="18" charset="0"/>
              </a:rPr>
              <a:t>, who allegedly used unfair and deceptive practices to bilk consumers out of millions of dollars. The </a:t>
            </a:r>
            <a:r>
              <a:rPr lang="en-US" sz="2100" dirty="0" err="1" smtClean="0">
                <a:latin typeface="Times New Roman" pitchFamily="18" charset="0"/>
                <a:cs typeface="Times New Roman" pitchFamily="18" charset="0"/>
              </a:rPr>
              <a:t>Slonikers</a:t>
            </a:r>
            <a:r>
              <a:rPr lang="en-US" sz="2100" dirty="0" smtClean="0">
                <a:latin typeface="Times New Roman" pitchFamily="18" charset="0"/>
                <a:cs typeface="Times New Roman" pitchFamily="18" charset="0"/>
              </a:rPr>
              <a:t> employed and trained a large number of telemarketers to deceive consumers. They </a:t>
            </a:r>
            <a:r>
              <a:rPr lang="en-US" sz="2100" dirty="0" err="1" smtClean="0">
                <a:latin typeface="Times New Roman" pitchFamily="18" charset="0"/>
                <a:cs typeface="Times New Roman" pitchFamily="18" charset="0"/>
              </a:rPr>
              <a:t>telemarketed</a:t>
            </a:r>
            <a:r>
              <a:rPr lang="en-US" sz="2100" dirty="0" smtClean="0">
                <a:latin typeface="Times New Roman" pitchFamily="18" charset="0"/>
                <a:cs typeface="Times New Roman" pitchFamily="18" charset="0"/>
              </a:rPr>
              <a:t> non-existent, advance-fee, low interest credit cards. To make matters worse, they also sold bogus identity theft and telemarketing fraud protection services. The </a:t>
            </a:r>
            <a:r>
              <a:rPr lang="en-US" sz="2100" dirty="0" err="1" smtClean="0">
                <a:latin typeface="Times New Roman" pitchFamily="18" charset="0"/>
                <a:cs typeface="Times New Roman" pitchFamily="18" charset="0"/>
              </a:rPr>
              <a:t>Slonikers</a:t>
            </a:r>
            <a:r>
              <a:rPr lang="en-US" sz="2100" dirty="0" smtClean="0">
                <a:latin typeface="Times New Roman" pitchFamily="18" charset="0"/>
                <a:cs typeface="Times New Roman" pitchFamily="18" charset="0"/>
              </a:rPr>
              <a:t> will have to pay a $525,000 </a:t>
            </a:r>
            <a:r>
              <a:rPr lang="en-US" sz="2100" dirty="0" err="1" smtClean="0">
                <a:latin typeface="Times New Roman" pitchFamily="18" charset="0"/>
                <a:cs typeface="Times New Roman" pitchFamily="18" charset="0"/>
              </a:rPr>
              <a:t>judgement</a:t>
            </a:r>
            <a:r>
              <a:rPr lang="en-US" sz="2100" dirty="0" smtClean="0">
                <a:latin typeface="Times New Roman" pitchFamily="18" charset="0"/>
                <a:cs typeface="Times New Roman" pitchFamily="18" charset="0"/>
              </a:rPr>
              <a:t> and are banned from anything resembling the telemarketing business.</a:t>
            </a:r>
            <a:br>
              <a:rPr lang="en-US" sz="2100" dirty="0" smtClean="0">
                <a:latin typeface="Times New Roman" pitchFamily="18" charset="0"/>
                <a:cs typeface="Times New Roman" pitchFamily="18" charset="0"/>
              </a:rPr>
            </a:br>
            <a:r>
              <a:rPr lang="en-US" sz="2100" dirty="0" smtClean="0">
                <a:latin typeface="Times New Roman" pitchFamily="18" charset="0"/>
                <a:cs typeface="Times New Roman" pitchFamily="18" charset="0"/>
              </a:rPr>
              <a:t/>
            </a:r>
            <a:br>
              <a:rPr lang="en-US" sz="2100" dirty="0" smtClean="0">
                <a:latin typeface="Times New Roman" pitchFamily="18" charset="0"/>
                <a:cs typeface="Times New Roman" pitchFamily="18" charset="0"/>
              </a:rPr>
            </a:br>
            <a:r>
              <a:rPr lang="en-US" sz="2100" dirty="0" smtClean="0">
                <a:latin typeface="Times New Roman" pitchFamily="18" charset="0"/>
                <a:cs typeface="Times New Roman" pitchFamily="18" charset="0"/>
              </a:rPr>
              <a:t>The FTC also settled a case involving an advance fee credit scheme. This case involved advance-fee credit cards. Your customer service staff should be trained to advise customers never to pay in advance for a product - especially if the offer is </a:t>
            </a:r>
            <a:r>
              <a:rPr lang="en-US" sz="2100" dirty="0" err="1" smtClean="0">
                <a:latin typeface="Times New Roman" pitchFamily="18" charset="0"/>
                <a:cs typeface="Times New Roman" pitchFamily="18" charset="0"/>
              </a:rPr>
              <a:t>telemarketed</a:t>
            </a:r>
            <a:r>
              <a:rPr lang="en-US" sz="2100" dirty="0" smtClean="0">
                <a:latin typeface="Times New Roman" pitchFamily="18" charset="0"/>
                <a:cs typeface="Times New Roman" pitchFamily="18" charset="0"/>
              </a:rPr>
              <a:t> and sounds too good to be true. </a:t>
            </a:r>
          </a:p>
        </p:txBody>
      </p:sp>
    </p:spTree>
    <p:extLst>
      <p:ext uri="{BB962C8B-B14F-4D97-AF65-F5344CB8AC3E}">
        <p14:creationId xmlns:p14="http://schemas.microsoft.com/office/powerpoint/2010/main" val="1394925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229600" cy="1143000"/>
          </a:xfrm>
        </p:spPr>
        <p:txBody>
          <a:bodyPr/>
          <a:lstStyle/>
          <a:p>
            <a:r>
              <a:rPr lang="en-US" dirty="0" smtClean="0"/>
              <a:t>Tips for Avoiding</a:t>
            </a:r>
            <a:endParaRPr lang="en-US" dirty="0"/>
          </a:p>
        </p:txBody>
      </p:sp>
      <p:sp>
        <p:nvSpPr>
          <p:cNvPr id="3" name="Content Placeholder 2"/>
          <p:cNvSpPr>
            <a:spLocks noGrp="1"/>
          </p:cNvSpPr>
          <p:nvPr>
            <p:ph idx="1"/>
          </p:nvPr>
        </p:nvSpPr>
        <p:spPr>
          <a:xfrm>
            <a:off x="457200" y="1447800"/>
            <a:ext cx="8229600" cy="4800600"/>
          </a:xfrm>
        </p:spPr>
        <p:txBody>
          <a:bodyPr>
            <a:noAutofit/>
          </a:bodyPr>
          <a:lstStyle/>
          <a:p>
            <a:r>
              <a:rPr lang="en-US" sz="1600" dirty="0">
                <a:latin typeface="Times New Roman" pitchFamily="18" charset="0"/>
                <a:cs typeface="Times New Roman" pitchFamily="18" charset="0"/>
              </a:rPr>
              <a:t>Don’t buy from an unfamiliar company. Legitimate businesses understand that you want more information about their company and are happy to comply.</a:t>
            </a:r>
          </a:p>
          <a:p>
            <a:r>
              <a:rPr lang="en-US" sz="1600" dirty="0">
                <a:latin typeface="Times New Roman" pitchFamily="18" charset="0"/>
                <a:cs typeface="Times New Roman" pitchFamily="18" charset="0"/>
              </a:rPr>
              <a:t>Always ask for and wait until you receive written material about any offer or charity. If you get brochures about costly investments, ask someone whose financial advice you trust to review them. But, unfortunately, beware – not everything written down is true.</a:t>
            </a:r>
          </a:p>
          <a:p>
            <a:r>
              <a:rPr lang="en-US" sz="1600" dirty="0">
                <a:latin typeface="Times New Roman" pitchFamily="18" charset="0"/>
                <a:cs typeface="Times New Roman" pitchFamily="18" charset="0"/>
              </a:rPr>
              <a:t>Always check out unfamiliar companies with your local consumer protection agency, Better Business Bureau, state Attorney General, the National Fraud Information Center, or other watch dog groups. Unfortunately, not all bad businesses can be identified through these organizations.</a:t>
            </a:r>
          </a:p>
          <a:p>
            <a:r>
              <a:rPr lang="en-US" sz="1600" dirty="0">
                <a:latin typeface="Times New Roman" pitchFamily="18" charset="0"/>
                <a:cs typeface="Times New Roman" pitchFamily="18" charset="0"/>
              </a:rPr>
              <a:t>Obtain a salesperson’s name, business identity, telephone number, street address, mailing address and business license number before you transact business. Some con artists give our false names, telephone numbers, addresses, and business license numbers. Verify the accuracy of these items.</a:t>
            </a:r>
          </a:p>
          <a:p>
            <a:r>
              <a:rPr lang="en-US" sz="1600" dirty="0">
                <a:latin typeface="Times New Roman" pitchFamily="18" charset="0"/>
                <a:cs typeface="Times New Roman" pitchFamily="18" charset="0"/>
              </a:rPr>
              <a:t>Before you give money to a charity or make an investment, find out what percentage of the money is paid in commissions and what percentage actually goes to the charity or investment.</a:t>
            </a:r>
          </a:p>
          <a:p>
            <a:r>
              <a:rPr lang="en-US" sz="1600" dirty="0">
                <a:latin typeface="Times New Roman" pitchFamily="18" charset="0"/>
                <a:cs typeface="Times New Roman" pitchFamily="18" charset="0"/>
              </a:rPr>
              <a:t>Before you send money, ask yourself a simple question. “What guarantee do I really have that this solicitor will use my money in the manner we agreed upon.”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286543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060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Autofit/>
          </a:bodyPr>
          <a:lstStyle/>
          <a:p>
            <a:r>
              <a:rPr lang="en-US" sz="1800" dirty="0">
                <a:latin typeface="Times New Roman" pitchFamily="18" charset="0"/>
                <a:cs typeface="Times New Roman" pitchFamily="18" charset="0"/>
              </a:rPr>
              <a:t>98% of 1.78 million responding to one on-line survey said telemarketing calls made them “angry”.</a:t>
            </a:r>
          </a:p>
          <a:p>
            <a:r>
              <a:rPr lang="en-US" sz="1800" dirty="0">
                <a:latin typeface="Times New Roman" pitchFamily="18" charset="0"/>
                <a:cs typeface="Times New Roman" pitchFamily="18" charset="0"/>
              </a:rPr>
              <a:t>Half of Californians polled in a survey said interruptions from telemarketers irked them more than sitting in traffic, doing their taxes, or waiting in line at the DMV.</a:t>
            </a:r>
          </a:p>
          <a:p>
            <a:r>
              <a:rPr lang="en-US" sz="1800" dirty="0">
                <a:latin typeface="Times New Roman" pitchFamily="18" charset="0"/>
                <a:cs typeface="Times New Roman" pitchFamily="18" charset="0"/>
              </a:rPr>
              <a:t>The Federal Trade Commission received 17,423 complaints about telemarketers in 1999 – an eight-fold increase over the 2,260 reported in 1997.</a:t>
            </a:r>
          </a:p>
          <a:p>
            <a:r>
              <a:rPr lang="en-US" sz="1800" dirty="0">
                <a:latin typeface="Times New Roman" pitchFamily="18" charset="0"/>
                <a:cs typeface="Times New Roman" pitchFamily="18" charset="0"/>
              </a:rPr>
              <a:t>Telemarketers place 148 million junk calls a day according to Private Citizen.</a:t>
            </a:r>
          </a:p>
          <a:p>
            <a:r>
              <a:rPr lang="en-US" sz="1800" dirty="0">
                <a:latin typeface="Times New Roman" pitchFamily="18" charset="0"/>
                <a:cs typeface="Times New Roman" pitchFamily="18" charset="0"/>
              </a:rPr>
              <a:t>In 2000 the Direct Marketing Association reported receiving 3,789 telemarketing complaints in one 35-day period.</a:t>
            </a:r>
          </a:p>
          <a:p>
            <a:r>
              <a:rPr lang="en-US" sz="1800" dirty="0">
                <a:latin typeface="Times New Roman" pitchFamily="18" charset="0"/>
                <a:cs typeface="Times New Roman" pitchFamily="18" charset="0"/>
              </a:rPr>
              <a:t>Telemarketing is a nearly $500 billion a year business.</a:t>
            </a:r>
          </a:p>
          <a:p>
            <a:r>
              <a:rPr lang="en-US" sz="1800" dirty="0">
                <a:latin typeface="Times New Roman" pitchFamily="18" charset="0"/>
                <a:cs typeface="Times New Roman" pitchFamily="18" charset="0"/>
              </a:rPr>
              <a:t>Americans lose $40 billion a year to fraudulent telemarketers according to the National Fraud Information Center.</a:t>
            </a:r>
          </a:p>
          <a:p>
            <a:r>
              <a:rPr lang="en-US" sz="1800" dirty="0">
                <a:latin typeface="Times New Roman" pitchFamily="18" charset="0"/>
                <a:cs typeface="Times New Roman" pitchFamily="18" charset="0"/>
              </a:rPr>
              <a:t>Investment scams alone amount to losses of $1 million an hour.</a:t>
            </a:r>
          </a:p>
          <a:p>
            <a:r>
              <a:rPr lang="en-US" sz="1800" dirty="0">
                <a:latin typeface="Times New Roman" pitchFamily="18" charset="0"/>
                <a:cs typeface="Times New Roman" pitchFamily="18" charset="0"/>
              </a:rPr>
              <a:t>The National Association of Attorneys General estimates about 5,000,000 Americans are defrauded by telemarketers every year and one of five of them do not report the fraud, usually because they are embarrassed</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3271144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idx="1"/>
          </p:nvPr>
        </p:nvSpPr>
        <p:spPr>
          <a:xfrm>
            <a:off x="457200" y="1295400"/>
            <a:ext cx="8229600" cy="5257800"/>
          </a:xfrm>
        </p:spPr>
        <p:txBody>
          <a:bodyPr>
            <a:noAutofit/>
          </a:bodyPr>
          <a:lstStyle/>
          <a:p>
            <a:r>
              <a:rPr lang="en-US" sz="1500" dirty="0">
                <a:latin typeface="Times New Roman" pitchFamily="18" charset="0"/>
                <a:cs typeface="Times New Roman" pitchFamily="18" charset="0"/>
              </a:rPr>
              <a:t>How do I stop unwanted calls from telemarketers?</a:t>
            </a:r>
          </a:p>
          <a:p>
            <a:r>
              <a:rPr lang="en-US" sz="1500" dirty="0">
                <a:latin typeface="Times New Roman" pitchFamily="18" charset="0"/>
                <a:cs typeface="Times New Roman" pitchFamily="18" charset="0"/>
              </a:rPr>
              <a:t>Vermonters who do not want to be called by telemarketers can sign up with the Federal Trade Commission’s registry online at www.donotcall.gov, or by calling toll-free 1-888-382-1222 from the number you wish to register (TTY 1-866-290-4236). </a:t>
            </a:r>
          </a:p>
          <a:p>
            <a:r>
              <a:rPr lang="en-US" sz="1500" dirty="0">
                <a:latin typeface="Times New Roman" pitchFamily="18" charset="0"/>
                <a:cs typeface="Times New Roman" pitchFamily="18" charset="0"/>
              </a:rPr>
              <a:t>Are all telemarketing calls prohibited?</a:t>
            </a:r>
          </a:p>
          <a:p>
            <a:r>
              <a:rPr lang="en-US" sz="1500" dirty="0">
                <a:latin typeface="Times New Roman" pitchFamily="18" charset="0"/>
                <a:cs typeface="Times New Roman" pitchFamily="18" charset="0"/>
              </a:rPr>
              <a:t>Certain calls are not covered by the federal registration law, including calls from political organizations, charities, telephone surveyors, and companies from which you have bought something or received a delivery in the past 18 months. If you do not want to get calls from companies that fall into any of these groups, tell the company or charity to put your phone number on their own “Do Not Call” list. Every company and charity is obliged to keep such a list. </a:t>
            </a:r>
          </a:p>
          <a:p>
            <a:r>
              <a:rPr lang="en-US" sz="1500" dirty="0">
                <a:latin typeface="Times New Roman" pitchFamily="18" charset="0"/>
                <a:cs typeface="Times New Roman" pitchFamily="18" charset="0"/>
              </a:rPr>
              <a:t>What can I do if I continue to get unwanted calls?</a:t>
            </a:r>
          </a:p>
          <a:p>
            <a:r>
              <a:rPr lang="en-US" sz="1500" dirty="0">
                <a:latin typeface="Times New Roman" pitchFamily="18" charset="0"/>
                <a:cs typeface="Times New Roman" pitchFamily="18" charset="0"/>
              </a:rPr>
              <a:t>Telemarketing calls made to a number which has been listed on the federal registry for three months, or which are on a company’s “Do Not Call” list, violate Vermont law. If you get a call from a telemarketer that violates Vermont law, you have the right to sue the telemarketer for actual damages or $500 for a first violation ($1,000 for each subsequent violation), whichever is greater. </a:t>
            </a:r>
          </a:p>
          <a:p>
            <a:r>
              <a:rPr lang="en-US" sz="1500" dirty="0">
                <a:latin typeface="Times New Roman" pitchFamily="18" charset="0"/>
                <a:cs typeface="Times New Roman" pitchFamily="18" charset="0"/>
              </a:rPr>
              <a:t>Is unwanted telemarketing a crime?</a:t>
            </a:r>
          </a:p>
          <a:p>
            <a:r>
              <a:rPr lang="en-US" sz="1500" dirty="0">
                <a:latin typeface="Times New Roman" pitchFamily="18" charset="0"/>
                <a:cs typeface="Times New Roman" pitchFamily="18" charset="0"/>
              </a:rPr>
              <a:t>Yes. Vermont law also imposes criminal penalties on telemarketers who call a Vermont telephone number without having first registered with the Vermont Secretary of State, unless the company is a federally-regulated financial institution (e.g. a federal bank), or is already regulated by, or registered or licensed with, one of the following Vermont governmental agencies: Secretary of State, Public Service Board, Department of Banking, Insurance, Securities and Health Care Administration, or Department of Taxes.</a:t>
            </a:r>
          </a:p>
        </p:txBody>
      </p:sp>
    </p:spTree>
    <p:extLst>
      <p:ext uri="{BB962C8B-B14F-4D97-AF65-F5344CB8AC3E}">
        <p14:creationId xmlns:p14="http://schemas.microsoft.com/office/powerpoint/2010/main" val="3945872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1143000"/>
          </a:xfrm>
        </p:spPr>
        <p:txBody>
          <a:bodyPr/>
          <a:lstStyle/>
          <a:p>
            <a:r>
              <a:rPr lang="en-US" dirty="0" smtClean="0"/>
              <a:t>Penalties</a:t>
            </a:r>
            <a:endParaRPr lang="en-US" dirty="0"/>
          </a:p>
        </p:txBody>
      </p:sp>
      <p:sp>
        <p:nvSpPr>
          <p:cNvPr id="3" name="Content Placeholder 2"/>
          <p:cNvSpPr>
            <a:spLocks noGrp="1"/>
          </p:cNvSpPr>
          <p:nvPr>
            <p:ph idx="1"/>
          </p:nvPr>
        </p:nvSpPr>
        <p:spPr>
          <a:xfrm>
            <a:off x="457200" y="1700934"/>
            <a:ext cx="8229600" cy="5257800"/>
          </a:xfrm>
        </p:spPr>
        <p:txBody>
          <a:bodyPr>
            <a:noAutofit/>
          </a:bodyPr>
          <a:lstStyle/>
          <a:p>
            <a:r>
              <a:rPr lang="en-US" sz="2400" dirty="0">
                <a:latin typeface="Times New Roman" pitchFamily="18" charset="0"/>
                <a:cs typeface="Times New Roman" pitchFamily="18" charset="0"/>
              </a:rPr>
              <a:t>A person who is convicted of an offense under section 1028, 1029, 1341, 1342, 1343, or 1344, or a conspiracy to commit such an offense, in connection with the conduct of telemarketing—</a:t>
            </a:r>
          </a:p>
          <a:p>
            <a:r>
              <a:rPr lang="en-US" sz="2400" dirty="0">
                <a:latin typeface="Times New Roman" pitchFamily="18" charset="0"/>
                <a:cs typeface="Times New Roman" pitchFamily="18" charset="0"/>
              </a:rPr>
              <a:t>(1) shall be imprisoned for a term of up to 5 years in addition to any term of imprisonment imposed under any of those sections, respectively; and</a:t>
            </a:r>
          </a:p>
          <a:p>
            <a:r>
              <a:rPr lang="en-US" sz="2400" dirty="0">
                <a:latin typeface="Times New Roman" pitchFamily="18" charset="0"/>
                <a:cs typeface="Times New Roman" pitchFamily="18" charset="0"/>
              </a:rPr>
              <a:t>(2) in the case of an offense under any of those sections that—</a:t>
            </a:r>
          </a:p>
          <a:p>
            <a:r>
              <a:rPr lang="en-US" sz="2400" dirty="0">
                <a:latin typeface="Times New Roman" pitchFamily="18" charset="0"/>
                <a:cs typeface="Times New Roman" pitchFamily="18" charset="0"/>
              </a:rPr>
              <a:t>(A) victimized ten or more persons over the age of 55; or</a:t>
            </a:r>
          </a:p>
          <a:p>
            <a:r>
              <a:rPr lang="en-US" sz="2400" dirty="0">
                <a:latin typeface="Times New Roman" pitchFamily="18" charset="0"/>
                <a:cs typeface="Times New Roman" pitchFamily="18" charset="0"/>
              </a:rPr>
              <a:t>(B) targeted persons over the age of 55,</a:t>
            </a:r>
          </a:p>
          <a:p>
            <a:r>
              <a:rPr lang="en-US" sz="2400" dirty="0">
                <a:latin typeface="Times New Roman" pitchFamily="18" charset="0"/>
                <a:cs typeface="Times New Roman" pitchFamily="18" charset="0"/>
              </a:rPr>
              <a:t>shall be imprisoned for a term of up to 10 years in addition to any term of imprisonment imposed under any of those sections, respectively.</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52400"/>
            <a:ext cx="2457766"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5579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t>Citations</a:t>
            </a:r>
            <a:endParaRPr lang="en-US" dirty="0"/>
          </a:p>
        </p:txBody>
      </p:sp>
      <p:sp>
        <p:nvSpPr>
          <p:cNvPr id="3" name="Subtitle 2"/>
          <p:cNvSpPr>
            <a:spLocks noGrp="1"/>
          </p:cNvSpPr>
          <p:nvPr>
            <p:ph type="subTitle" idx="1"/>
          </p:nvPr>
        </p:nvSpPr>
        <p:spPr>
          <a:xfrm>
            <a:off x="1371600" y="2057400"/>
            <a:ext cx="6400800" cy="4191000"/>
          </a:xfrm>
        </p:spPr>
        <p:txBody>
          <a:bodyPr>
            <a:normAutofit lnSpcReduction="10000"/>
          </a:bodyPr>
          <a:lstStyle/>
          <a:p>
            <a:pPr algn="l"/>
            <a:r>
              <a:rPr lang="en-US" sz="1200" dirty="0" smtClean="0">
                <a:hlinkClick r:id="rId2"/>
              </a:rPr>
              <a:t>http://en.wikipedia.org/wiki/Telemarketing_Fraud</a:t>
            </a:r>
            <a:endParaRPr lang="en-US" sz="1200" dirty="0" smtClean="0"/>
          </a:p>
          <a:p>
            <a:pPr algn="l"/>
            <a:endParaRPr lang="en-US" sz="1200" dirty="0" smtClean="0">
              <a:hlinkClick r:id="rId3"/>
            </a:endParaRPr>
          </a:p>
          <a:p>
            <a:pPr algn="l"/>
            <a:r>
              <a:rPr lang="en-US" sz="1200" dirty="0" smtClean="0">
                <a:hlinkClick r:id="rId3"/>
              </a:rPr>
              <a:t>http://www.bankersonline.com/</a:t>
            </a:r>
            <a:endParaRPr lang="en-US" sz="1200" dirty="0" smtClean="0"/>
          </a:p>
          <a:p>
            <a:pPr algn="l"/>
            <a:endParaRPr lang="en-US" sz="1200" dirty="0" smtClean="0"/>
          </a:p>
          <a:p>
            <a:pPr algn="l"/>
            <a:r>
              <a:rPr lang="en-US" sz="1200" dirty="0" smtClean="0">
                <a:hlinkClick r:id="rId4"/>
              </a:rPr>
              <a:t>https://pinetreeccu.org/</a:t>
            </a:r>
            <a:endParaRPr lang="en-US" sz="1200" dirty="0" smtClean="0"/>
          </a:p>
          <a:p>
            <a:pPr algn="l"/>
            <a:endParaRPr lang="en-US" sz="1200" dirty="0" smtClean="0"/>
          </a:p>
          <a:p>
            <a:pPr algn="l"/>
            <a:r>
              <a:rPr lang="en-US" sz="1200" dirty="0" smtClean="0">
                <a:hlinkClick r:id="rId5"/>
              </a:rPr>
              <a:t>http://www.dianamey.com/</a:t>
            </a:r>
            <a:endParaRPr lang="en-US" sz="1200" dirty="0" smtClean="0"/>
          </a:p>
          <a:p>
            <a:pPr algn="l"/>
            <a:endParaRPr lang="en-US" sz="1200" dirty="0" smtClean="0"/>
          </a:p>
          <a:p>
            <a:pPr algn="l"/>
            <a:r>
              <a:rPr lang="en-US" sz="1200" dirty="0" smtClean="0">
                <a:hlinkClick r:id="rId6"/>
              </a:rPr>
              <a:t>https://www.privacyrights.org/</a:t>
            </a:r>
            <a:endParaRPr lang="en-US" sz="1200" dirty="0" smtClean="0"/>
          </a:p>
          <a:p>
            <a:pPr algn="l"/>
            <a:endParaRPr lang="en-US" sz="1200" dirty="0"/>
          </a:p>
          <a:p>
            <a:pPr algn="l"/>
            <a:r>
              <a:rPr lang="en-US" sz="1200" dirty="0" smtClean="0">
                <a:hlinkClick r:id="rId7"/>
              </a:rPr>
              <a:t>http://www.gintruth.com</a:t>
            </a:r>
            <a:endParaRPr lang="en-US" sz="1200" dirty="0" smtClean="0"/>
          </a:p>
          <a:p>
            <a:pPr algn="l"/>
            <a:endParaRPr lang="en-US" sz="1200" dirty="0"/>
          </a:p>
          <a:p>
            <a:pPr algn="l"/>
            <a:r>
              <a:rPr lang="en-US" sz="1200" dirty="0" smtClean="0">
                <a:hlinkClick r:id="rId8"/>
              </a:rPr>
              <a:t>http://www.wiltonmanors.com</a:t>
            </a:r>
            <a:endParaRPr lang="en-US" sz="1200" dirty="0" smtClean="0"/>
          </a:p>
          <a:p>
            <a:pPr algn="l"/>
            <a:endParaRPr lang="en-US" sz="1200" dirty="0"/>
          </a:p>
          <a:p>
            <a:pPr algn="l"/>
            <a:r>
              <a:rPr lang="en-US" sz="1200" dirty="0" smtClean="0">
                <a:hlinkClick r:id="rId9"/>
              </a:rPr>
              <a:t>www.nigerianspam.com</a:t>
            </a:r>
            <a:endParaRPr lang="en-US" sz="1200" dirty="0" smtClean="0"/>
          </a:p>
          <a:p>
            <a:pPr algn="l"/>
            <a:endParaRPr lang="en-US" sz="1200" dirty="0" smtClean="0"/>
          </a:p>
          <a:p>
            <a:pPr algn="l"/>
            <a:r>
              <a:rPr lang="en-US" sz="1200" dirty="0">
                <a:hlinkClick r:id="rId10"/>
              </a:rPr>
              <a:t>https://</a:t>
            </a:r>
            <a:r>
              <a:rPr lang="en-US" sz="1200" dirty="0" smtClean="0">
                <a:hlinkClick r:id="rId10"/>
              </a:rPr>
              <a:t>www.uvm.edu/</a:t>
            </a:r>
            <a:endParaRPr lang="en-US" sz="1200" dirty="0" smtClean="0"/>
          </a:p>
          <a:p>
            <a:pPr algn="l"/>
            <a:endParaRPr lang="en-US" sz="1200" dirty="0"/>
          </a:p>
          <a:p>
            <a:pPr algn="l"/>
            <a:r>
              <a:rPr lang="en-US" sz="1200" dirty="0">
                <a:hlinkClick r:id="rId11"/>
              </a:rPr>
              <a:t>http://</a:t>
            </a:r>
            <a:r>
              <a:rPr lang="en-US" sz="1200" dirty="0" smtClean="0">
                <a:hlinkClick r:id="rId11"/>
              </a:rPr>
              <a:t>www.law.cornell.edu/</a:t>
            </a:r>
            <a:endParaRPr lang="en-US" sz="1200" dirty="0" smtClean="0"/>
          </a:p>
          <a:p>
            <a:pPr algn="l"/>
            <a:endParaRPr lang="en-US" sz="1200" dirty="0"/>
          </a:p>
          <a:p>
            <a:pPr algn="l"/>
            <a:endParaRPr lang="en-US" sz="1200" dirty="0"/>
          </a:p>
          <a:p>
            <a:pPr algn="l"/>
            <a:endParaRPr lang="en-US" sz="1200" dirty="0"/>
          </a:p>
          <a:p>
            <a:pPr algn="l"/>
            <a:endParaRPr lang="en-US" sz="1200" dirty="0" smtClean="0"/>
          </a:p>
          <a:p>
            <a:pPr algn="l"/>
            <a:endParaRPr lang="en-US" sz="1200" dirty="0"/>
          </a:p>
          <a:p>
            <a:pPr algn="l"/>
            <a:endParaRPr lang="en-US" sz="1200" dirty="0" smtClean="0"/>
          </a:p>
          <a:p>
            <a:pPr algn="l"/>
            <a:endParaRPr lang="en-US" sz="1200" dirty="0" smtClean="0"/>
          </a:p>
          <a:p>
            <a:pPr algn="l"/>
            <a:endParaRPr lang="en-US" sz="1200" dirty="0" smtClean="0"/>
          </a:p>
          <a:p>
            <a:pPr algn="l"/>
            <a:endParaRPr lang="en-US" sz="1200" dirty="0" smtClean="0"/>
          </a:p>
          <a:p>
            <a:pPr algn="l"/>
            <a:endParaRPr lang="en-US" sz="2000" dirty="0"/>
          </a:p>
          <a:p>
            <a:pPr algn="l"/>
            <a:endParaRPr lang="en-US" sz="2000" dirty="0" smtClean="0"/>
          </a:p>
          <a:p>
            <a:endParaRPr lang="en-US" sz="2000" dirty="0"/>
          </a:p>
        </p:txBody>
      </p:sp>
    </p:spTree>
    <p:extLst>
      <p:ext uri="{BB962C8B-B14F-4D97-AF65-F5344CB8AC3E}">
        <p14:creationId xmlns:p14="http://schemas.microsoft.com/office/powerpoint/2010/main" val="22532336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1052</Words>
  <Application>Microsoft Office PowerPoint</Application>
  <PresentationFormat>On-screen Show (4:3)</PresentationFormat>
  <Paragraphs>69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Telemarketing Fraud</vt:lpstr>
      <vt:lpstr>Explanation</vt:lpstr>
      <vt:lpstr>Examples</vt:lpstr>
      <vt:lpstr>Tips for Avoiding</vt:lpstr>
      <vt:lpstr>Statistics</vt:lpstr>
      <vt:lpstr>Frequently Asked Questions</vt:lpstr>
      <vt:lpstr>Penalties</vt:lpstr>
      <vt:lpstr>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Telemarketing Fraud</dc:title>
  <dc:creator>Xavier Lopez</dc:creator>
  <cp:lastModifiedBy>Linda Christensen</cp:lastModifiedBy>
  <cp:revision>14</cp:revision>
  <dcterms:created xsi:type="dcterms:W3CDTF">2014-05-19T15:59:33Z</dcterms:created>
  <dcterms:modified xsi:type="dcterms:W3CDTF">2014-05-27T00:14:25Z</dcterms:modified>
</cp:coreProperties>
</file>