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EFD4F3F-8963-478F-A8C9-F1883A639371}" type="datetimeFigureOut">
              <a:rPr lang="en-US" smtClean="0"/>
              <a:t>5/28/2014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BBDFDF-0EC7-487F-AAEE-2864594530AE}" type="slidenum">
              <a:rPr lang="en-US" smtClean="0"/>
              <a:t>‹#›</a:t>
            </a:fld>
            <a:endParaRPr lang="en-US" dirty="0"/>
          </a:p>
        </p:txBody>
      </p:sp>
    </p:spTree>
    <p:extLst>
      <p:ext uri="{BB962C8B-B14F-4D97-AF65-F5344CB8AC3E}">
        <p14:creationId xmlns:p14="http://schemas.microsoft.com/office/powerpoint/2010/main" val="424896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FD4F3F-8963-478F-A8C9-F1883A639371}" type="datetimeFigureOut">
              <a:rPr lang="en-US" smtClean="0"/>
              <a:t>5/28/2014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BBDFDF-0EC7-487F-AAEE-2864594530AE}" type="slidenum">
              <a:rPr lang="en-US" smtClean="0"/>
              <a:t>‹#›</a:t>
            </a:fld>
            <a:endParaRPr lang="en-US" dirty="0"/>
          </a:p>
        </p:txBody>
      </p:sp>
    </p:spTree>
    <p:extLst>
      <p:ext uri="{BB962C8B-B14F-4D97-AF65-F5344CB8AC3E}">
        <p14:creationId xmlns:p14="http://schemas.microsoft.com/office/powerpoint/2010/main" val="2812854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FD4F3F-8963-478F-A8C9-F1883A639371}" type="datetimeFigureOut">
              <a:rPr lang="en-US" smtClean="0"/>
              <a:t>5/28/2014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BBDFDF-0EC7-487F-AAEE-2864594530AE}" type="slidenum">
              <a:rPr lang="en-US" smtClean="0"/>
              <a:t>‹#›</a:t>
            </a:fld>
            <a:endParaRPr lang="en-US" dirty="0"/>
          </a:p>
        </p:txBody>
      </p:sp>
    </p:spTree>
    <p:extLst>
      <p:ext uri="{BB962C8B-B14F-4D97-AF65-F5344CB8AC3E}">
        <p14:creationId xmlns:p14="http://schemas.microsoft.com/office/powerpoint/2010/main" val="4231596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FD4F3F-8963-478F-A8C9-F1883A639371}" type="datetimeFigureOut">
              <a:rPr lang="en-US" smtClean="0"/>
              <a:t>5/28/2014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BBDFDF-0EC7-487F-AAEE-2864594530AE}" type="slidenum">
              <a:rPr lang="en-US" smtClean="0"/>
              <a:t>‹#›</a:t>
            </a:fld>
            <a:endParaRPr lang="en-US" dirty="0"/>
          </a:p>
        </p:txBody>
      </p:sp>
    </p:spTree>
    <p:extLst>
      <p:ext uri="{BB962C8B-B14F-4D97-AF65-F5344CB8AC3E}">
        <p14:creationId xmlns:p14="http://schemas.microsoft.com/office/powerpoint/2010/main" val="2019563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FD4F3F-8963-478F-A8C9-F1883A639371}" type="datetimeFigureOut">
              <a:rPr lang="en-US" smtClean="0"/>
              <a:t>5/28/2014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BBDFDF-0EC7-487F-AAEE-2864594530AE}" type="slidenum">
              <a:rPr lang="en-US" smtClean="0"/>
              <a:t>‹#›</a:t>
            </a:fld>
            <a:endParaRPr lang="en-US" dirty="0"/>
          </a:p>
        </p:txBody>
      </p:sp>
    </p:spTree>
    <p:extLst>
      <p:ext uri="{BB962C8B-B14F-4D97-AF65-F5344CB8AC3E}">
        <p14:creationId xmlns:p14="http://schemas.microsoft.com/office/powerpoint/2010/main" val="2033583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FD4F3F-8963-478F-A8C9-F1883A639371}" type="datetimeFigureOut">
              <a:rPr lang="en-US" smtClean="0"/>
              <a:t>5/28/2014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BBDFDF-0EC7-487F-AAEE-2864594530AE}" type="slidenum">
              <a:rPr lang="en-US" smtClean="0"/>
              <a:t>‹#›</a:t>
            </a:fld>
            <a:endParaRPr lang="en-US" dirty="0"/>
          </a:p>
        </p:txBody>
      </p:sp>
    </p:spTree>
    <p:extLst>
      <p:ext uri="{BB962C8B-B14F-4D97-AF65-F5344CB8AC3E}">
        <p14:creationId xmlns:p14="http://schemas.microsoft.com/office/powerpoint/2010/main" val="1620540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FD4F3F-8963-478F-A8C9-F1883A639371}" type="datetimeFigureOut">
              <a:rPr lang="en-US" smtClean="0"/>
              <a:t>5/28/2014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7BBDFDF-0EC7-487F-AAEE-2864594530AE}" type="slidenum">
              <a:rPr lang="en-US" smtClean="0"/>
              <a:t>‹#›</a:t>
            </a:fld>
            <a:endParaRPr lang="en-US" dirty="0"/>
          </a:p>
        </p:txBody>
      </p:sp>
    </p:spTree>
    <p:extLst>
      <p:ext uri="{BB962C8B-B14F-4D97-AF65-F5344CB8AC3E}">
        <p14:creationId xmlns:p14="http://schemas.microsoft.com/office/powerpoint/2010/main" val="407936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FD4F3F-8963-478F-A8C9-F1883A639371}" type="datetimeFigureOut">
              <a:rPr lang="en-US" smtClean="0"/>
              <a:t>5/28/2014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7BBDFDF-0EC7-487F-AAEE-2864594530AE}" type="slidenum">
              <a:rPr lang="en-US" smtClean="0"/>
              <a:t>‹#›</a:t>
            </a:fld>
            <a:endParaRPr lang="en-US" dirty="0"/>
          </a:p>
        </p:txBody>
      </p:sp>
    </p:spTree>
    <p:extLst>
      <p:ext uri="{BB962C8B-B14F-4D97-AF65-F5344CB8AC3E}">
        <p14:creationId xmlns:p14="http://schemas.microsoft.com/office/powerpoint/2010/main" val="416792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FD4F3F-8963-478F-A8C9-F1883A639371}" type="datetimeFigureOut">
              <a:rPr lang="en-US" smtClean="0"/>
              <a:t>5/28/2014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7BBDFDF-0EC7-487F-AAEE-2864594530AE}" type="slidenum">
              <a:rPr lang="en-US" smtClean="0"/>
              <a:t>‹#›</a:t>
            </a:fld>
            <a:endParaRPr lang="en-US" dirty="0"/>
          </a:p>
        </p:txBody>
      </p:sp>
    </p:spTree>
    <p:extLst>
      <p:ext uri="{BB962C8B-B14F-4D97-AF65-F5344CB8AC3E}">
        <p14:creationId xmlns:p14="http://schemas.microsoft.com/office/powerpoint/2010/main" val="1264206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FD4F3F-8963-478F-A8C9-F1883A639371}" type="datetimeFigureOut">
              <a:rPr lang="en-US" smtClean="0"/>
              <a:t>5/28/2014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BBDFDF-0EC7-487F-AAEE-2864594530AE}" type="slidenum">
              <a:rPr lang="en-US" smtClean="0"/>
              <a:t>‹#›</a:t>
            </a:fld>
            <a:endParaRPr lang="en-US" dirty="0"/>
          </a:p>
        </p:txBody>
      </p:sp>
    </p:spTree>
    <p:extLst>
      <p:ext uri="{BB962C8B-B14F-4D97-AF65-F5344CB8AC3E}">
        <p14:creationId xmlns:p14="http://schemas.microsoft.com/office/powerpoint/2010/main" val="41339293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FD4F3F-8963-478F-A8C9-F1883A639371}" type="datetimeFigureOut">
              <a:rPr lang="en-US" smtClean="0"/>
              <a:t>5/28/2014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BBDFDF-0EC7-487F-AAEE-2864594530AE}" type="slidenum">
              <a:rPr lang="en-US" smtClean="0"/>
              <a:t>‹#›</a:t>
            </a:fld>
            <a:endParaRPr lang="en-US" dirty="0"/>
          </a:p>
        </p:txBody>
      </p:sp>
    </p:spTree>
    <p:extLst>
      <p:ext uri="{BB962C8B-B14F-4D97-AF65-F5344CB8AC3E}">
        <p14:creationId xmlns:p14="http://schemas.microsoft.com/office/powerpoint/2010/main" val="762673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75000"/>
              </a:schemeClr>
            </a:gs>
            <a:gs pos="96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FD4F3F-8963-478F-A8C9-F1883A639371}" type="datetimeFigureOut">
              <a:rPr lang="en-US" smtClean="0"/>
              <a:t>5/28/2014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BBDFDF-0EC7-487F-AAEE-2864594530AE}" type="slidenum">
              <a:rPr lang="en-US" smtClean="0"/>
              <a:t>‹#›</a:t>
            </a:fld>
            <a:endParaRPr lang="en-US" dirty="0"/>
          </a:p>
        </p:txBody>
      </p:sp>
    </p:spTree>
    <p:extLst>
      <p:ext uri="{BB962C8B-B14F-4D97-AF65-F5344CB8AC3E}">
        <p14:creationId xmlns:p14="http://schemas.microsoft.com/office/powerpoint/2010/main" val="26722002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1259867"/>
            <a:ext cx="6042743" cy="1754326"/>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chemeClr val="accent5"/>
                    </a:gs>
                    <a:gs pos="50000">
                      <a:srgbClr val="FFFF00"/>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Telemarketing Fraud</a:t>
            </a:r>
          </a:p>
          <a:p>
            <a:pPr algn="ct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Rectangle 4"/>
          <p:cNvSpPr/>
          <p:nvPr/>
        </p:nvSpPr>
        <p:spPr>
          <a:xfrm>
            <a:off x="3581400" y="2286000"/>
            <a:ext cx="4746812" cy="1754326"/>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53000">
                      <a:srgbClr val="FFFF00"/>
                    </a:gs>
                    <a:gs pos="50000">
                      <a:schemeClr val="accent5"/>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BY: </a:t>
            </a:r>
          </a:p>
          <a:p>
            <a:pPr algn="ctr"/>
            <a:r>
              <a:rPr lang="en-US" sz="5400" b="1" cap="none" spc="0" dirty="0" smtClean="0">
                <a:ln w="17780" cmpd="sng">
                  <a:solidFill>
                    <a:srgbClr val="FFFFFF"/>
                  </a:solidFill>
                  <a:prstDash val="solid"/>
                  <a:miter lim="800000"/>
                </a:ln>
                <a:gradFill rotWithShape="1">
                  <a:gsLst>
                    <a:gs pos="53000">
                      <a:srgbClr val="FFFF00"/>
                    </a:gs>
                    <a:gs pos="50000">
                      <a:schemeClr val="accent5"/>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Matt Nissenfeld</a:t>
            </a:r>
            <a:endParaRPr lang="en-US" sz="5400" b="1" cap="none" spc="0" dirty="0">
              <a:ln w="17780" cmpd="sng">
                <a:solidFill>
                  <a:srgbClr val="FFFFFF"/>
                </a:solidFill>
                <a:prstDash val="solid"/>
                <a:miter lim="800000"/>
              </a:ln>
              <a:gradFill rotWithShape="1">
                <a:gsLst>
                  <a:gs pos="53000">
                    <a:srgbClr val="FFFF00"/>
                  </a:gs>
                  <a:gs pos="50000">
                    <a:schemeClr val="accent5"/>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026" name="Picture 2" descr="http://alison.bayinteractive.net/wp-content/uploads/2010/09/cartoon-telephone.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3400" y="2555581"/>
            <a:ext cx="2228850" cy="2228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2759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500" y="0"/>
            <a:ext cx="8698920" cy="923330"/>
          </a:xfrm>
          <a:prstGeom prst="rect">
            <a:avLst/>
          </a:prstGeom>
        </p:spPr>
        <p:txBody>
          <a:bodyPr wrap="none">
            <a:spAutoFit/>
          </a:bodyPr>
          <a:lstStyle/>
          <a:p>
            <a:pPr algn="ctr"/>
            <a:r>
              <a:rPr lang="en-US" sz="5400" b="1" cap="none" spc="0" dirty="0" smtClean="0">
                <a:ln w="17780" cmpd="sng">
                  <a:solidFill>
                    <a:srgbClr val="FFFFFF"/>
                  </a:solidFill>
                  <a:prstDash val="solid"/>
                  <a:miter lim="800000"/>
                </a:ln>
                <a:gradFill rotWithShape="1">
                  <a:gsLst>
                    <a:gs pos="53000">
                      <a:srgbClr val="FFFF00"/>
                    </a:gs>
                    <a:gs pos="50000">
                      <a:schemeClr val="accent5"/>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What is Telemarketing Fraud?</a:t>
            </a:r>
            <a:endParaRPr lang="en-US" sz="5400" b="1" cap="none" spc="0" dirty="0">
              <a:ln w="17780" cmpd="sng">
                <a:solidFill>
                  <a:srgbClr val="FFFFFF"/>
                </a:solidFill>
                <a:prstDash val="solid"/>
                <a:miter lim="800000"/>
              </a:ln>
              <a:gradFill rotWithShape="1">
                <a:gsLst>
                  <a:gs pos="53000">
                    <a:srgbClr val="FFFF00"/>
                  </a:gs>
                  <a:gs pos="50000">
                    <a:schemeClr val="accent5"/>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TextBox 4"/>
          <p:cNvSpPr txBox="1"/>
          <p:nvPr/>
        </p:nvSpPr>
        <p:spPr>
          <a:xfrm>
            <a:off x="1011382" y="1981200"/>
            <a:ext cx="7086600" cy="1200329"/>
          </a:xfrm>
          <a:prstGeom prst="rect">
            <a:avLst/>
          </a:prstGeom>
          <a:noFill/>
        </p:spPr>
        <p:txBody>
          <a:bodyPr wrap="square" rtlCol="0">
            <a:spAutoFit/>
          </a:bodyPr>
          <a:lstStyle/>
          <a:p>
            <a:r>
              <a:rPr lang="en-US" dirty="0" smtClean="0">
                <a:solidFill>
                  <a:srgbClr val="FFFF00"/>
                </a:solidFill>
              </a:rPr>
              <a:t>Telemarketing fraud is when people call you up and act like they’re from a professional company or agency and tell you you’ve won some sort of amazing trip or prize. They ask you things like your address and credit card information just so they could have it and eventually rob you.  </a:t>
            </a:r>
            <a:endParaRPr lang="en-US" dirty="0">
              <a:solidFill>
                <a:srgbClr val="FFFF00"/>
              </a:solidFill>
            </a:endParaRPr>
          </a:p>
        </p:txBody>
      </p:sp>
      <p:pic>
        <p:nvPicPr>
          <p:cNvPr id="2050" name="Picture 2" descr="http://www.familyprivatecareinc.com/blog/wp-content/uploads/2013/08/iStock_000005632315X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573607"/>
            <a:ext cx="4048125" cy="2686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6579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8042" y="-16102"/>
            <a:ext cx="8847936" cy="769441"/>
          </a:xfrm>
          <a:prstGeom prst="rect">
            <a:avLst/>
          </a:prstGeom>
        </p:spPr>
        <p:txBody>
          <a:bodyPr wrap="none">
            <a:spAutoFit/>
          </a:bodyPr>
          <a:lstStyle/>
          <a:p>
            <a:pPr algn="ctr"/>
            <a:r>
              <a:rPr lang="en-US" sz="4400" b="1" cap="none" spc="0" dirty="0" smtClean="0">
                <a:ln w="17780" cmpd="sng">
                  <a:solidFill>
                    <a:srgbClr val="FFFFFF"/>
                  </a:solidFill>
                  <a:prstDash val="solid"/>
                  <a:miter lim="800000"/>
                </a:ln>
                <a:gradFill rotWithShape="1">
                  <a:gsLst>
                    <a:gs pos="53000">
                      <a:srgbClr val="FFFF00"/>
                    </a:gs>
                    <a:gs pos="50000">
                      <a:schemeClr val="accent5"/>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Current Telemarketing Scams today…</a:t>
            </a:r>
            <a:endParaRPr lang="en-US" sz="4400" b="1" cap="none" spc="0" dirty="0">
              <a:ln w="17780" cmpd="sng">
                <a:solidFill>
                  <a:srgbClr val="FFFFFF"/>
                </a:solidFill>
                <a:prstDash val="solid"/>
                <a:miter lim="800000"/>
              </a:ln>
              <a:gradFill rotWithShape="1">
                <a:gsLst>
                  <a:gs pos="53000">
                    <a:srgbClr val="FFFF00"/>
                  </a:gs>
                  <a:gs pos="50000">
                    <a:schemeClr val="accent5"/>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 name="Rectangle 1"/>
          <p:cNvSpPr/>
          <p:nvPr/>
        </p:nvSpPr>
        <p:spPr>
          <a:xfrm>
            <a:off x="148042" y="838200"/>
            <a:ext cx="3661958" cy="5016758"/>
          </a:xfrm>
          <a:prstGeom prst="rect">
            <a:avLst/>
          </a:prstGeom>
        </p:spPr>
        <p:txBody>
          <a:bodyPr wrap="square">
            <a:spAutoFit/>
          </a:bodyPr>
          <a:lstStyle/>
          <a:p>
            <a:pPr marL="285750" indent="-285750">
              <a:buFont typeface="Arial" pitchFamily="34" charset="0"/>
              <a:buChar char="•"/>
            </a:pPr>
            <a:r>
              <a:rPr lang="en-US" sz="1600" dirty="0">
                <a:solidFill>
                  <a:srgbClr val="FFFF00"/>
                </a:solidFill>
              </a:rPr>
              <a:t>One common type of telemarketing scam is called an advanced fee scam. An advanced fee scam occurs when a victim receives encouragement to advance large sums of money with the hope of receiving a large rate of return on those initial advancements. One such notorious scam is the Nigerian Letter scam in which the criminal lures the victim into giving out credit card information to “help purchase travel tickets” for a “Nigerian prince” to escape persecution and come to America. The scam promises to give a large percentage of the prince’s fortune to the victim in exchange for the travel help. The criminal then uses the credit card information to make unauthorized purchases and the victim never sees a dime.</a:t>
            </a:r>
          </a:p>
        </p:txBody>
      </p:sp>
      <p:sp>
        <p:nvSpPr>
          <p:cNvPr id="3" name="Rectangle 2"/>
          <p:cNvSpPr/>
          <p:nvPr/>
        </p:nvSpPr>
        <p:spPr>
          <a:xfrm>
            <a:off x="3962400" y="797833"/>
            <a:ext cx="4876800" cy="2308324"/>
          </a:xfrm>
          <a:prstGeom prst="rect">
            <a:avLst/>
          </a:prstGeom>
        </p:spPr>
        <p:txBody>
          <a:bodyPr wrap="square">
            <a:spAutoFit/>
          </a:bodyPr>
          <a:lstStyle/>
          <a:p>
            <a:pPr marL="285750" indent="-285750">
              <a:buFont typeface="Arial" pitchFamily="34" charset="0"/>
              <a:buChar char="•"/>
            </a:pPr>
            <a:r>
              <a:rPr lang="en-US" sz="1600" dirty="0">
                <a:solidFill>
                  <a:schemeClr val="bg2"/>
                </a:solidFill>
              </a:rPr>
              <a:t>Criminals also frequently use pyramid schemes over the phone. A pyramid scheme requires the victim to pay an initial sum of money and is promised in return to receive sums of money from a number of different people that will exponentially increase the initial investment. While those that join the scheme in the beginning may profit, those at the bottom of the scheme who cannot find any followers will receive no such return.</a:t>
            </a:r>
          </a:p>
        </p:txBody>
      </p:sp>
      <p:sp>
        <p:nvSpPr>
          <p:cNvPr id="5" name="Rectangle 4"/>
          <p:cNvSpPr/>
          <p:nvPr/>
        </p:nvSpPr>
        <p:spPr>
          <a:xfrm>
            <a:off x="4343400" y="3106157"/>
            <a:ext cx="3810000" cy="1815882"/>
          </a:xfrm>
          <a:prstGeom prst="rect">
            <a:avLst/>
          </a:prstGeom>
        </p:spPr>
        <p:txBody>
          <a:bodyPr wrap="square">
            <a:spAutoFit/>
          </a:bodyPr>
          <a:lstStyle/>
          <a:p>
            <a:pPr marL="285750" indent="-285750">
              <a:buFont typeface="Arial" pitchFamily="34" charset="0"/>
              <a:buChar char="•"/>
            </a:pPr>
            <a:r>
              <a:rPr lang="en-US" sz="1600" dirty="0">
                <a:solidFill>
                  <a:schemeClr val="accent4">
                    <a:lumMod val="50000"/>
                  </a:schemeClr>
                </a:solidFill>
              </a:rPr>
              <a:t>Fraudulent telemarketers also pose often as calling on behalf of charities. They then ask for the victim to make a donation to the charity over the phone. The criminal then takes the credit card information and makes unauthorized purchases with it</a:t>
            </a:r>
          </a:p>
        </p:txBody>
      </p:sp>
      <p:sp>
        <p:nvSpPr>
          <p:cNvPr id="6" name="Rectangle 5"/>
          <p:cNvSpPr/>
          <p:nvPr/>
        </p:nvSpPr>
        <p:spPr>
          <a:xfrm>
            <a:off x="3816927" y="4830436"/>
            <a:ext cx="5334000" cy="2062103"/>
          </a:xfrm>
          <a:prstGeom prst="rect">
            <a:avLst/>
          </a:prstGeom>
        </p:spPr>
        <p:txBody>
          <a:bodyPr wrap="square">
            <a:spAutoFit/>
          </a:bodyPr>
          <a:lstStyle/>
          <a:p>
            <a:pPr marL="285750" indent="-285750">
              <a:buFont typeface="Arial" pitchFamily="34" charset="0"/>
              <a:buChar char="•"/>
            </a:pPr>
            <a:r>
              <a:rPr lang="en-US" sz="1600" dirty="0">
                <a:solidFill>
                  <a:schemeClr val="accent5">
                    <a:lumMod val="75000"/>
                  </a:schemeClr>
                </a:solidFill>
              </a:rPr>
              <a:t>Overpayment telemarketing schemes involve using the names of legitimate businesses, sending a fake check to the victim, and telling the victim that they were overly paid for an online sale, perhaps on a site like eBay. Then, over the phone, the criminal asks the victim to wire back the extra money, which the criminal then takes. The victim cannot cash the fake check and cannot recover the wired money.</a:t>
            </a:r>
          </a:p>
        </p:txBody>
      </p:sp>
    </p:spTree>
    <p:extLst>
      <p:ext uri="{BB962C8B-B14F-4D97-AF65-F5344CB8AC3E}">
        <p14:creationId xmlns:p14="http://schemas.microsoft.com/office/powerpoint/2010/main" val="4254859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0"/>
            <a:ext cx="8280024" cy="707886"/>
          </a:xfrm>
          <a:prstGeom prst="rect">
            <a:avLst/>
          </a:prstGeom>
        </p:spPr>
        <p:txBody>
          <a:bodyPr wrap="none">
            <a:spAutoFit/>
          </a:bodyPr>
          <a:lstStyle/>
          <a:p>
            <a:pPr algn="ctr"/>
            <a:r>
              <a:rPr lang="en-US" sz="4000" b="1" cap="none" spc="0" dirty="0" smtClean="0">
                <a:ln w="17780" cmpd="sng">
                  <a:solidFill>
                    <a:srgbClr val="FFFFFF"/>
                  </a:solidFill>
                  <a:prstDash val="solid"/>
                  <a:miter lim="800000"/>
                </a:ln>
                <a:gradFill rotWithShape="1">
                  <a:gsLst>
                    <a:gs pos="53000">
                      <a:srgbClr val="FFFF00"/>
                    </a:gs>
                    <a:gs pos="50000">
                      <a:schemeClr val="accent5"/>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Tips For Avoiding Telemarketing Fraud</a:t>
            </a:r>
            <a:endParaRPr lang="en-US" sz="4000" b="1" cap="none" spc="0" dirty="0">
              <a:ln w="17780" cmpd="sng">
                <a:solidFill>
                  <a:srgbClr val="FFFFFF"/>
                </a:solidFill>
                <a:prstDash val="solid"/>
                <a:miter lim="800000"/>
              </a:ln>
              <a:gradFill rotWithShape="1">
                <a:gsLst>
                  <a:gs pos="53000">
                    <a:srgbClr val="FFFF00"/>
                  </a:gs>
                  <a:gs pos="50000">
                    <a:schemeClr val="accent5"/>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Rectangle 4"/>
          <p:cNvSpPr/>
          <p:nvPr/>
        </p:nvSpPr>
        <p:spPr>
          <a:xfrm>
            <a:off x="-1" y="1066800"/>
            <a:ext cx="8756763" cy="4616648"/>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rgbClr val="00B050"/>
                    </a:gs>
                    <a:gs pos="25000">
                      <a:srgbClr val="00B050"/>
                    </a:gs>
                    <a:gs pos="50000">
                      <a:srgbClr val="00B050"/>
                    </a:gs>
                    <a:gs pos="75000">
                      <a:srgbClr val="00B050"/>
                    </a:gs>
                    <a:gs pos="100000">
                      <a:srgbClr val="00B050"/>
                    </a:gs>
                  </a:gsLst>
                  <a:lin ang="5400000"/>
                </a:gradFill>
                <a:effectLst>
                  <a:outerShdw blurRad="80000" dist="40000" dir="5040000" algn="tl">
                    <a:srgbClr val="000000">
                      <a:alpha val="30000"/>
                    </a:srgbClr>
                  </a:outerShdw>
                </a:effectLst>
              </a:rPr>
              <a:t>DO NOT:</a:t>
            </a:r>
          </a:p>
          <a:p>
            <a:pPr marL="685800" indent="-685800" algn="ctr">
              <a:buFont typeface="Arial" pitchFamily="34" charset="0"/>
              <a:buChar char="•"/>
            </a:pPr>
            <a:r>
              <a:rPr lang="en-US" sz="4000" b="1" dirty="0" smtClean="0">
                <a:ln w="11430"/>
                <a:gradFill>
                  <a:gsLst>
                    <a:gs pos="0">
                      <a:srgbClr val="00B050"/>
                    </a:gs>
                    <a:gs pos="25000">
                      <a:srgbClr val="00B050"/>
                    </a:gs>
                    <a:gs pos="50000">
                      <a:srgbClr val="00B050"/>
                    </a:gs>
                    <a:gs pos="75000">
                      <a:srgbClr val="00B050"/>
                    </a:gs>
                    <a:gs pos="100000">
                      <a:srgbClr val="00B050"/>
                    </a:gs>
                  </a:gsLst>
                  <a:lin ang="5400000"/>
                </a:gradFill>
                <a:effectLst>
                  <a:outerShdw blurRad="80000" dist="40000" dir="5040000" algn="tl">
                    <a:srgbClr val="000000">
                      <a:alpha val="30000"/>
                    </a:srgbClr>
                  </a:outerShdw>
                </a:effectLst>
              </a:rPr>
              <a:t>Give out your credit card info</a:t>
            </a:r>
          </a:p>
          <a:p>
            <a:pPr marL="685800" indent="-685800" algn="ctr">
              <a:buFont typeface="Arial" pitchFamily="34" charset="0"/>
              <a:buChar char="•"/>
            </a:pPr>
            <a:r>
              <a:rPr lang="en-US" sz="4000" b="1" cap="none" spc="0" dirty="0" smtClean="0">
                <a:ln w="11430"/>
                <a:gradFill>
                  <a:gsLst>
                    <a:gs pos="0">
                      <a:srgbClr val="00B050"/>
                    </a:gs>
                    <a:gs pos="25000">
                      <a:srgbClr val="00B050"/>
                    </a:gs>
                    <a:gs pos="50000">
                      <a:srgbClr val="00B050"/>
                    </a:gs>
                    <a:gs pos="75000">
                      <a:srgbClr val="00B050"/>
                    </a:gs>
                    <a:gs pos="100000">
                      <a:srgbClr val="00B050"/>
                    </a:gs>
                  </a:gsLst>
                  <a:lin ang="5400000"/>
                </a:gradFill>
                <a:effectLst>
                  <a:outerShdw blurRad="80000" dist="40000" dir="5040000" algn="tl">
                    <a:srgbClr val="000000">
                      <a:alpha val="30000"/>
                    </a:srgbClr>
                  </a:outerShdw>
                </a:effectLst>
              </a:rPr>
              <a:t>Give out your address</a:t>
            </a:r>
          </a:p>
          <a:p>
            <a:pPr marL="685800" indent="-685800" algn="ctr">
              <a:buFont typeface="Arial" pitchFamily="34" charset="0"/>
              <a:buChar char="•"/>
            </a:pPr>
            <a:r>
              <a:rPr lang="en-US" sz="4000" b="1" dirty="0" smtClean="0">
                <a:ln w="11430"/>
                <a:gradFill>
                  <a:gsLst>
                    <a:gs pos="0">
                      <a:srgbClr val="00B050"/>
                    </a:gs>
                    <a:gs pos="25000">
                      <a:srgbClr val="00B050"/>
                    </a:gs>
                    <a:gs pos="50000">
                      <a:srgbClr val="00B050"/>
                    </a:gs>
                    <a:gs pos="75000">
                      <a:srgbClr val="00B050"/>
                    </a:gs>
                    <a:gs pos="100000">
                      <a:srgbClr val="00B050"/>
                    </a:gs>
                  </a:gsLst>
                  <a:lin ang="5400000"/>
                </a:gradFill>
                <a:effectLst>
                  <a:outerShdw blurRad="80000" dist="40000" dir="5040000" algn="tl">
                    <a:srgbClr val="000000">
                      <a:alpha val="30000"/>
                    </a:srgbClr>
                  </a:outerShdw>
                </a:effectLst>
              </a:rPr>
              <a:t>Assume this is a real company who calls you</a:t>
            </a:r>
          </a:p>
          <a:p>
            <a:pPr marL="685800" indent="-685800" algn="ctr">
              <a:buFont typeface="Arial" pitchFamily="34" charset="0"/>
              <a:buChar char="•"/>
            </a:pPr>
            <a:r>
              <a:rPr lang="en-US" sz="4000" b="1" cap="none" spc="0" dirty="0" smtClean="0">
                <a:ln w="11430"/>
                <a:gradFill>
                  <a:gsLst>
                    <a:gs pos="0">
                      <a:srgbClr val="00B050"/>
                    </a:gs>
                    <a:gs pos="25000">
                      <a:srgbClr val="00B050"/>
                    </a:gs>
                    <a:gs pos="50000">
                      <a:srgbClr val="00B050"/>
                    </a:gs>
                    <a:gs pos="75000">
                      <a:srgbClr val="00B050"/>
                    </a:gs>
                    <a:gs pos="100000">
                      <a:srgbClr val="00B050"/>
                    </a:gs>
                  </a:gsLst>
                  <a:lin ang="5400000"/>
                </a:gradFill>
                <a:effectLst>
                  <a:outerShdw blurRad="80000" dist="40000" dir="5040000" algn="tl">
                    <a:srgbClr val="000000">
                      <a:alpha val="30000"/>
                    </a:srgbClr>
                  </a:outerShdw>
                </a:effectLst>
              </a:rPr>
              <a:t>Hesitate to hang up on suspicious calls  </a:t>
            </a:r>
            <a:endParaRPr lang="en-US" sz="4000" b="1" cap="none" spc="0" dirty="0">
              <a:ln w="11430"/>
              <a:gradFill>
                <a:gsLst>
                  <a:gs pos="0">
                    <a:srgbClr val="00B050"/>
                  </a:gs>
                  <a:gs pos="25000">
                    <a:srgbClr val="00B050"/>
                  </a:gs>
                  <a:gs pos="50000">
                    <a:srgbClr val="00B050"/>
                  </a:gs>
                  <a:gs pos="75000">
                    <a:srgbClr val="00B050"/>
                  </a:gs>
                  <a:gs pos="100000">
                    <a:srgbClr val="00B050"/>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767490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75202" y="0"/>
            <a:ext cx="7289368" cy="769441"/>
          </a:xfrm>
          <a:prstGeom prst="rect">
            <a:avLst/>
          </a:prstGeom>
        </p:spPr>
        <p:txBody>
          <a:bodyPr wrap="none">
            <a:spAutoFit/>
          </a:bodyPr>
          <a:lstStyle/>
          <a:p>
            <a:pPr algn="ctr"/>
            <a:r>
              <a:rPr lang="en-US" sz="4400" b="1" dirty="0" smtClean="0">
                <a:ln w="17780" cmpd="sng">
                  <a:solidFill>
                    <a:srgbClr val="FFFFFF"/>
                  </a:solidFill>
                  <a:prstDash val="solid"/>
                  <a:miter lim="800000"/>
                </a:ln>
                <a:gradFill rotWithShape="1">
                  <a:gsLst>
                    <a:gs pos="53000">
                      <a:srgbClr val="FFFF00"/>
                    </a:gs>
                    <a:gs pos="50000">
                      <a:schemeClr val="accent5"/>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Telemarketing Fraud Statistics </a:t>
            </a:r>
            <a:endParaRPr lang="en-US" sz="4400" b="1" dirty="0">
              <a:ln w="17780" cmpd="sng">
                <a:solidFill>
                  <a:srgbClr val="FFFFFF"/>
                </a:solidFill>
                <a:prstDash val="solid"/>
                <a:miter lim="800000"/>
              </a:ln>
              <a:gradFill rotWithShape="1">
                <a:gsLst>
                  <a:gs pos="53000">
                    <a:srgbClr val="FFFF00"/>
                  </a:gs>
                  <a:gs pos="50000">
                    <a:schemeClr val="accent5"/>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19200"/>
            <a:ext cx="3810000" cy="295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4403436" y="3657600"/>
            <a:ext cx="4572000" cy="2585323"/>
          </a:xfrm>
          <a:prstGeom prst="rect">
            <a:avLst/>
          </a:prstGeom>
        </p:spPr>
        <p:txBody>
          <a:bodyPr>
            <a:spAutoFit/>
          </a:bodyPr>
          <a:lstStyle/>
          <a:p>
            <a:r>
              <a:rPr lang="en-US" dirty="0">
                <a:solidFill>
                  <a:srgbClr val="FF0000"/>
                </a:solidFill>
              </a:rPr>
              <a:t>One of the most important of these cases was publicly unveiled 15 </a:t>
            </a:r>
            <a:r>
              <a:rPr lang="en-US" dirty="0" smtClean="0">
                <a:solidFill>
                  <a:srgbClr val="FF0000"/>
                </a:solidFill>
              </a:rPr>
              <a:t>on December </a:t>
            </a:r>
            <a:r>
              <a:rPr lang="en-US" dirty="0">
                <a:solidFill>
                  <a:srgbClr val="FF0000"/>
                </a:solidFill>
              </a:rPr>
              <a:t>7, 1995. Dubbed Operation Senior Sentinel, it was as novel as it was successful. Successful, because it ultimately resulted in some 1,200 arrests and hundreds of convictions across the nation. And novel, because for the first time, it put victims themselves in an undercover role to help current and retired FBI agents catch fraudsters.</a:t>
            </a:r>
          </a:p>
        </p:txBody>
      </p:sp>
    </p:spTree>
    <p:extLst>
      <p:ext uri="{BB962C8B-B14F-4D97-AF65-F5344CB8AC3E}">
        <p14:creationId xmlns:p14="http://schemas.microsoft.com/office/powerpoint/2010/main" val="3688568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54898" y="0"/>
            <a:ext cx="6729984" cy="769441"/>
          </a:xfrm>
          <a:prstGeom prst="rect">
            <a:avLst/>
          </a:prstGeom>
        </p:spPr>
        <p:txBody>
          <a:bodyPr wrap="none">
            <a:spAutoFit/>
          </a:bodyPr>
          <a:lstStyle/>
          <a:p>
            <a:pPr algn="ctr"/>
            <a:r>
              <a:rPr lang="en-US" sz="4400" b="1" dirty="0" smtClean="0">
                <a:ln w="17780" cmpd="sng">
                  <a:solidFill>
                    <a:srgbClr val="FFFFFF"/>
                  </a:solidFill>
                  <a:prstDash val="solid"/>
                  <a:miter lim="800000"/>
                </a:ln>
                <a:gradFill rotWithShape="1">
                  <a:gsLst>
                    <a:gs pos="53000">
                      <a:srgbClr val="FFFF00"/>
                    </a:gs>
                    <a:gs pos="50000">
                      <a:schemeClr val="accent5"/>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Frequently Asked Questions</a:t>
            </a:r>
            <a:endParaRPr lang="en-US" sz="4400" b="1" dirty="0">
              <a:ln w="17780" cmpd="sng">
                <a:solidFill>
                  <a:srgbClr val="FFFFFF"/>
                </a:solidFill>
                <a:prstDash val="solid"/>
                <a:miter lim="800000"/>
              </a:ln>
              <a:gradFill rotWithShape="1">
                <a:gsLst>
                  <a:gs pos="53000">
                    <a:srgbClr val="FFFF00"/>
                  </a:gs>
                  <a:gs pos="50000">
                    <a:schemeClr val="accent5"/>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Rectangle 4"/>
          <p:cNvSpPr/>
          <p:nvPr/>
        </p:nvSpPr>
        <p:spPr>
          <a:xfrm>
            <a:off x="685800" y="1143000"/>
            <a:ext cx="7543925"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00"/>
                    </a:gs>
                    <a:gs pos="9000">
                      <a:schemeClr val="tx1"/>
                    </a:gs>
                    <a:gs pos="50000">
                      <a:schemeClr val="accent1"/>
                    </a:gs>
                    <a:gs pos="79000">
                      <a:srgbClr val="FFFFFF">
                        <a:tint val="52000"/>
                        <a:satMod val="300000"/>
                      </a:srgbClr>
                    </a:gs>
                    <a:gs pos="100000">
                      <a:srgbClr val="FFFFFF">
                        <a:tint val="40000"/>
                        <a:satMod val="250000"/>
                      </a:srgbClr>
                    </a:gs>
                  </a:gsLst>
                  <a:lin ang="5400000"/>
                </a:gradFill>
              </a:rPr>
              <a:t>How do they get my info?</a:t>
            </a:r>
            <a:endParaRPr lang="en-US" sz="5400" b="1" cap="none" spc="0" dirty="0">
              <a:ln w="10541" cmpd="sng">
                <a:solidFill>
                  <a:srgbClr val="7D7D7D">
                    <a:tint val="100000"/>
                    <a:shade val="100000"/>
                    <a:satMod val="110000"/>
                  </a:srgbClr>
                </a:solidFill>
                <a:prstDash val="solid"/>
              </a:ln>
              <a:gradFill>
                <a:gsLst>
                  <a:gs pos="0">
                    <a:srgbClr val="FFFF00"/>
                  </a:gs>
                  <a:gs pos="9000">
                    <a:schemeClr val="tx1"/>
                  </a:gs>
                  <a:gs pos="50000">
                    <a:schemeClr val="accent1"/>
                  </a:gs>
                  <a:gs pos="79000">
                    <a:srgbClr val="FFFFFF">
                      <a:tint val="52000"/>
                      <a:satMod val="300000"/>
                    </a:srgbClr>
                  </a:gs>
                  <a:gs pos="100000">
                    <a:srgbClr val="FFFFFF">
                      <a:tint val="40000"/>
                      <a:satMod val="250000"/>
                    </a:srgbClr>
                  </a:gs>
                </a:gsLst>
                <a:lin ang="5400000"/>
              </a:gradFill>
              <a:effectLst/>
            </a:endParaRPr>
          </a:p>
        </p:txBody>
      </p:sp>
      <p:sp>
        <p:nvSpPr>
          <p:cNvPr id="6" name="TextBox 5"/>
          <p:cNvSpPr txBox="1"/>
          <p:nvPr/>
        </p:nvSpPr>
        <p:spPr>
          <a:xfrm>
            <a:off x="914400" y="2066330"/>
            <a:ext cx="7070482" cy="923330"/>
          </a:xfrm>
          <a:prstGeom prst="rect">
            <a:avLst/>
          </a:prstGeom>
          <a:noFill/>
        </p:spPr>
        <p:txBody>
          <a:bodyPr wrap="square" rtlCol="0">
            <a:spAutoFit/>
          </a:bodyPr>
          <a:lstStyle/>
          <a:p>
            <a:r>
              <a:rPr lang="en-US" dirty="0" smtClean="0">
                <a:solidFill>
                  <a:srgbClr val="FFFF00"/>
                </a:solidFill>
              </a:rPr>
              <a:t>Telemarketers get your info by scamming you into saying you’ve won a prize or a vacation and get your address and credit card info. When on the phone be secure with your information. </a:t>
            </a:r>
            <a:endParaRPr lang="en-US" dirty="0">
              <a:solidFill>
                <a:srgbClr val="FFFF00"/>
              </a:solidFill>
            </a:endParaRPr>
          </a:p>
        </p:txBody>
      </p:sp>
      <p:sp>
        <p:nvSpPr>
          <p:cNvPr id="7" name="Rectangle 6"/>
          <p:cNvSpPr/>
          <p:nvPr/>
        </p:nvSpPr>
        <p:spPr>
          <a:xfrm>
            <a:off x="0" y="2967335"/>
            <a:ext cx="9144000" cy="1754326"/>
          </a:xfrm>
          <a:prstGeom prst="rect">
            <a:avLst/>
          </a:prstGeom>
          <a:noFill/>
        </p:spPr>
        <p:txBody>
          <a:bodyPr wrap="squar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How can I tell if the company is real?</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TextBox 7"/>
          <p:cNvSpPr txBox="1"/>
          <p:nvPr/>
        </p:nvSpPr>
        <p:spPr>
          <a:xfrm>
            <a:off x="879835" y="4876800"/>
            <a:ext cx="7070482" cy="646331"/>
          </a:xfrm>
          <a:prstGeom prst="rect">
            <a:avLst/>
          </a:prstGeom>
          <a:noFill/>
        </p:spPr>
        <p:txBody>
          <a:bodyPr wrap="square" rtlCol="0">
            <a:spAutoFit/>
          </a:bodyPr>
          <a:lstStyle/>
          <a:p>
            <a:r>
              <a:rPr lang="en-US" dirty="0" smtClean="0">
                <a:solidFill>
                  <a:srgbClr val="FFFF00"/>
                </a:solidFill>
              </a:rPr>
              <a:t>Look up the company on the internet and ask all the hard questions to the phone person to make sure it’s a legit company. </a:t>
            </a:r>
            <a:endParaRPr lang="en-US" dirty="0">
              <a:solidFill>
                <a:srgbClr val="FFFF00"/>
              </a:solidFill>
            </a:endParaRPr>
          </a:p>
        </p:txBody>
      </p:sp>
    </p:spTree>
    <p:extLst>
      <p:ext uri="{BB962C8B-B14F-4D97-AF65-F5344CB8AC3E}">
        <p14:creationId xmlns:p14="http://schemas.microsoft.com/office/powerpoint/2010/main" val="889671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67000" y="0"/>
            <a:ext cx="2720296"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gradFill>
                  <a:gsLst>
                    <a:gs pos="0">
                      <a:srgbClr val="00B050"/>
                    </a:gs>
                    <a:gs pos="96000">
                      <a:schemeClr val="accent1">
                        <a:tint val="44500"/>
                        <a:satMod val="160000"/>
                      </a:schemeClr>
                    </a:gs>
                    <a:gs pos="100000">
                      <a:schemeClr val="accent1">
                        <a:tint val="23500"/>
                        <a:satMod val="160000"/>
                      </a:schemeClr>
                    </a:gs>
                  </a:gsLst>
                  <a:lin ang="5400000" scaled="0"/>
                </a:gradFill>
                <a:effectLst>
                  <a:outerShdw blurRad="41275" dist="20320" dir="1800000" algn="tl" rotWithShape="0">
                    <a:srgbClr val="000000">
                      <a:alpha val="40000"/>
                    </a:srgbClr>
                  </a:outerShdw>
                </a:effectLst>
              </a:rPr>
              <a:t>Citations</a:t>
            </a:r>
            <a:endParaRPr lang="en-US" sz="5400" b="1" cap="none" spc="0" dirty="0">
              <a:ln w="12700">
                <a:solidFill>
                  <a:schemeClr val="tx2">
                    <a:satMod val="155000"/>
                  </a:schemeClr>
                </a:solidFill>
                <a:prstDash val="solid"/>
              </a:ln>
              <a:gradFill>
                <a:gsLst>
                  <a:gs pos="0">
                    <a:srgbClr val="00B050"/>
                  </a:gs>
                  <a:gs pos="96000">
                    <a:schemeClr val="accent1">
                      <a:tint val="44500"/>
                      <a:satMod val="160000"/>
                    </a:schemeClr>
                  </a:gs>
                  <a:gs pos="100000">
                    <a:schemeClr val="accent1">
                      <a:tint val="23500"/>
                      <a:satMod val="160000"/>
                    </a:schemeClr>
                  </a:gs>
                </a:gsLst>
                <a:lin ang="5400000" scaled="0"/>
              </a:gradFill>
              <a:effectLst>
                <a:outerShdw blurRad="41275" dist="20320" dir="1800000" algn="tl" rotWithShape="0">
                  <a:srgbClr val="000000">
                    <a:alpha val="40000"/>
                  </a:srgbClr>
                </a:outerShdw>
              </a:effectLst>
            </a:endParaRPr>
          </a:p>
        </p:txBody>
      </p:sp>
      <p:sp>
        <p:nvSpPr>
          <p:cNvPr id="5" name="Rectangle 4"/>
          <p:cNvSpPr/>
          <p:nvPr/>
        </p:nvSpPr>
        <p:spPr>
          <a:xfrm>
            <a:off x="1521691" y="838200"/>
            <a:ext cx="4572000" cy="923330"/>
          </a:xfrm>
          <a:prstGeom prst="rect">
            <a:avLst/>
          </a:prstGeom>
        </p:spPr>
        <p:txBody>
          <a:bodyPr>
            <a:spAutoFit/>
          </a:bodyPr>
          <a:lstStyle/>
          <a:p>
            <a:r>
              <a:rPr lang="en-US" dirty="0" smtClean="0"/>
              <a:t>http://alison.bayinteractive.net/wp-content/uploads/2010/09/cartoon-telephone.jpg</a:t>
            </a:r>
            <a:endParaRPr lang="en-US" dirty="0"/>
          </a:p>
        </p:txBody>
      </p:sp>
      <p:sp>
        <p:nvSpPr>
          <p:cNvPr id="6" name="Rectangle 5"/>
          <p:cNvSpPr/>
          <p:nvPr/>
        </p:nvSpPr>
        <p:spPr>
          <a:xfrm>
            <a:off x="1540164" y="1761530"/>
            <a:ext cx="4572000" cy="1200329"/>
          </a:xfrm>
          <a:prstGeom prst="rect">
            <a:avLst/>
          </a:prstGeom>
        </p:spPr>
        <p:txBody>
          <a:bodyPr>
            <a:spAutoFit/>
          </a:bodyPr>
          <a:lstStyle/>
          <a:p>
            <a:r>
              <a:rPr lang="en-US" dirty="0" smtClean="0"/>
              <a:t>http://www.familyprivatecareinc.com/blog/wp-content/uploads/2013/08/iStock_000005632315XSmall.jpg</a:t>
            </a:r>
            <a:endParaRPr lang="en-US" dirty="0"/>
          </a:p>
        </p:txBody>
      </p:sp>
      <p:sp>
        <p:nvSpPr>
          <p:cNvPr id="2" name="Rectangle 1"/>
          <p:cNvSpPr/>
          <p:nvPr/>
        </p:nvSpPr>
        <p:spPr>
          <a:xfrm>
            <a:off x="1540164" y="2973558"/>
            <a:ext cx="4572000" cy="923330"/>
          </a:xfrm>
          <a:prstGeom prst="rect">
            <a:avLst/>
          </a:prstGeom>
        </p:spPr>
        <p:txBody>
          <a:bodyPr>
            <a:spAutoFit/>
          </a:bodyPr>
          <a:lstStyle/>
          <a:p>
            <a:r>
              <a:rPr lang="en-US" dirty="0"/>
              <a:t>http://www.fbi.gov/stats-services/publications/fcs_report2005/image/FCS2005Picture38.jp</a:t>
            </a:r>
          </a:p>
        </p:txBody>
      </p:sp>
      <p:sp>
        <p:nvSpPr>
          <p:cNvPr id="3" name="Rectangle 2"/>
          <p:cNvSpPr/>
          <p:nvPr/>
        </p:nvSpPr>
        <p:spPr>
          <a:xfrm>
            <a:off x="1561132" y="3889854"/>
            <a:ext cx="4572000" cy="646331"/>
          </a:xfrm>
          <a:prstGeom prst="rect">
            <a:avLst/>
          </a:prstGeom>
        </p:spPr>
        <p:txBody>
          <a:bodyPr>
            <a:spAutoFit/>
          </a:bodyPr>
          <a:lstStyle/>
          <a:p>
            <a:r>
              <a:rPr lang="en-US" dirty="0"/>
              <a:t>http://www.fraud.org/learn/telemarketing-fraud</a:t>
            </a:r>
          </a:p>
        </p:txBody>
      </p:sp>
    </p:spTree>
    <p:extLst>
      <p:ext uri="{BB962C8B-B14F-4D97-AF65-F5344CB8AC3E}">
        <p14:creationId xmlns:p14="http://schemas.microsoft.com/office/powerpoint/2010/main" val="38715620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TotalTime>
  <Words>603</Words>
  <Application>Microsoft Office PowerPoint</Application>
  <PresentationFormat>On-screen Show (4:3)</PresentationFormat>
  <Paragraphs>28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Nissenfeld</dc:creator>
  <cp:lastModifiedBy>Linda Christensen</cp:lastModifiedBy>
  <cp:revision>9</cp:revision>
  <dcterms:created xsi:type="dcterms:W3CDTF">2014-05-19T16:00:26Z</dcterms:created>
  <dcterms:modified xsi:type="dcterms:W3CDTF">2014-05-28T14:37:36Z</dcterms:modified>
</cp:coreProperties>
</file>