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BBF140-129E-41BA-A930-26BD1369F391}"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423882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BF140-129E-41BA-A930-26BD1369F391}"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3910727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BF140-129E-41BA-A930-26BD1369F391}"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182993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BF140-129E-41BA-A930-26BD1369F391}"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821610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BBF140-129E-41BA-A930-26BD1369F391}"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836653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BBF140-129E-41BA-A930-26BD1369F391}"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3039309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BBF140-129E-41BA-A930-26BD1369F391}" type="datetimeFigureOut">
              <a:rPr lang="en-US" smtClean="0"/>
              <a:t>5/28/2014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308283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BBF140-129E-41BA-A930-26BD1369F391}" type="datetimeFigureOut">
              <a:rPr lang="en-US" smtClean="0"/>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418502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BF140-129E-41BA-A930-26BD1369F391}" type="datetimeFigureOut">
              <a:rPr lang="en-US" smtClean="0"/>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123683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BBF140-129E-41BA-A930-26BD1369F391}"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91835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BBF140-129E-41BA-A930-26BD1369F391}"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84396-A957-490A-9144-540545F2FC99}" type="slidenum">
              <a:rPr lang="en-US" smtClean="0"/>
              <a:t>‹#›</a:t>
            </a:fld>
            <a:endParaRPr lang="en-US"/>
          </a:p>
        </p:txBody>
      </p:sp>
    </p:spTree>
    <p:extLst>
      <p:ext uri="{BB962C8B-B14F-4D97-AF65-F5344CB8AC3E}">
        <p14:creationId xmlns:p14="http://schemas.microsoft.com/office/powerpoint/2010/main" val="212180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BBF140-129E-41BA-A930-26BD1369F391}" type="datetimeFigureOut">
              <a:rPr lang="en-US" smtClean="0"/>
              <a:t>5/28/2014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284396-A957-490A-9144-540545F2FC99}" type="slidenum">
              <a:rPr lang="en-US" smtClean="0"/>
              <a:t>‹#›</a:t>
            </a:fld>
            <a:endParaRPr lang="en-US"/>
          </a:p>
        </p:txBody>
      </p:sp>
    </p:spTree>
    <p:extLst>
      <p:ext uri="{BB962C8B-B14F-4D97-AF65-F5344CB8AC3E}">
        <p14:creationId xmlns:p14="http://schemas.microsoft.com/office/powerpoint/2010/main" val="252627485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fraudresearchcenter.org/2011/02/telemarketing-fraud-victimization-of-older-americans-an-aarp-survey/" TargetMode="External"/><Relationship Id="rId2" Type="http://schemas.openxmlformats.org/officeDocument/2006/relationships/hyperlink" Target="http://consumerprotectionbc.ca/consumers-telemarketers-home/consumer-tips/631-dealing-with-a-telemarketer" TargetMode="External"/><Relationship Id="rId1" Type="http://schemas.openxmlformats.org/officeDocument/2006/relationships/slideLayout" Target="../slideLayouts/slideLayout2.xml"/><Relationship Id="rId5" Type="http://schemas.openxmlformats.org/officeDocument/2006/relationships/hyperlink" Target="http://www.spamlaws.com/telemarketing-scams.html" TargetMode="External"/><Relationship Id="rId4" Type="http://schemas.openxmlformats.org/officeDocument/2006/relationships/hyperlink" Target="http://ww.deluxe.com/about-deluxe/deluxe-resource-center/security-fraud-and-identity-theft/avoiding-telephone-fraud-and-sca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lstStyle/>
          <a:p>
            <a:r>
              <a:rPr lang="en-US" dirty="0" smtClean="0"/>
              <a:t>Telemarketing Fraud</a:t>
            </a:r>
            <a:endParaRPr lang="en-US" dirty="0"/>
          </a:p>
        </p:txBody>
      </p:sp>
      <p:sp>
        <p:nvSpPr>
          <p:cNvPr id="3" name="Subtitle 2"/>
          <p:cNvSpPr>
            <a:spLocks noGrp="1"/>
          </p:cNvSpPr>
          <p:nvPr>
            <p:ph type="subTitle" idx="1"/>
          </p:nvPr>
        </p:nvSpPr>
        <p:spPr>
          <a:xfrm>
            <a:off x="1371600" y="2971800"/>
            <a:ext cx="6400800" cy="1752600"/>
          </a:xfrm>
        </p:spPr>
        <p:txBody>
          <a:bodyPr/>
          <a:lstStyle/>
          <a:p>
            <a:r>
              <a:rPr lang="en-US" dirty="0" smtClean="0"/>
              <a:t>Light skin Tim</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4759" y="3657600"/>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1789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Fraud</a:t>
            </a:r>
            <a:endParaRPr lang="en-US" dirty="0"/>
          </a:p>
        </p:txBody>
      </p:sp>
      <p:sp>
        <p:nvSpPr>
          <p:cNvPr id="3" name="Content Placeholder 2"/>
          <p:cNvSpPr>
            <a:spLocks noGrp="1"/>
          </p:cNvSpPr>
          <p:nvPr>
            <p:ph idx="1"/>
          </p:nvPr>
        </p:nvSpPr>
        <p:spPr/>
        <p:txBody>
          <a:bodyPr/>
          <a:lstStyle/>
          <a:p>
            <a:pPr marL="0" indent="0">
              <a:buNone/>
            </a:pPr>
            <a:r>
              <a:rPr lang="en-US" dirty="0"/>
              <a:t>wrongful or criminal deception intended to result in financial or personal gain.</a:t>
            </a:r>
          </a:p>
        </p:txBody>
      </p:sp>
      <p:pic>
        <p:nvPicPr>
          <p:cNvPr id="1026" name="Picture 2" descr="http://creditexpert.dnb.com/wp-content/uploads/2013/09/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184236"/>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399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Scams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By now, most adults have experienced a period of excessive telemarketing calls at one time or another.  While you may hang up or completely ignore them, telemarketing scams are actually more successful than you may think.  Because of this never ending problem, it is very important to keep yourself aware and understand how to identify these scams.  This will help you to elude these financial traps that attempt to pump you for personal information and steal your money.</a:t>
            </a:r>
          </a:p>
        </p:txBody>
      </p:sp>
    </p:spTree>
    <p:extLst>
      <p:ext uri="{BB962C8B-B14F-4D97-AF65-F5344CB8AC3E}">
        <p14:creationId xmlns:p14="http://schemas.microsoft.com/office/powerpoint/2010/main" val="2361432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scams</a:t>
            </a:r>
            <a:endParaRPr lang="en-US" dirty="0"/>
          </a:p>
        </p:txBody>
      </p:sp>
      <p:sp>
        <p:nvSpPr>
          <p:cNvPr id="3" name="Content Placeholder 2"/>
          <p:cNvSpPr>
            <a:spLocks noGrp="1"/>
          </p:cNvSpPr>
          <p:nvPr>
            <p:ph idx="1"/>
          </p:nvPr>
        </p:nvSpPr>
        <p:spPr/>
        <p:txBody>
          <a:bodyPr>
            <a:normAutofit fontScale="77500" lnSpcReduction="20000"/>
          </a:bodyPr>
          <a:lstStyle/>
          <a:p>
            <a:pPr fontAlgn="base"/>
            <a:r>
              <a:rPr lang="en-US" sz="2900" dirty="0"/>
              <a:t>Don't give your credit card, checking account or Social Security number to unknown callers.</a:t>
            </a:r>
          </a:p>
          <a:p>
            <a:pPr fontAlgn="base"/>
            <a:r>
              <a:rPr lang="en-US" sz="2900" dirty="0"/>
              <a:t>Don't invest your money with an unknown caller who wants you to make up your mind immediately.</a:t>
            </a:r>
          </a:p>
          <a:p>
            <a:pPr fontAlgn="base"/>
            <a:r>
              <a:rPr lang="en-US" sz="2900" dirty="0"/>
              <a:t>Don't send cash by messenger or overnight mail.</a:t>
            </a:r>
          </a:p>
          <a:p>
            <a:pPr fontAlgn="base"/>
            <a:r>
              <a:rPr lang="en-US" sz="2900" dirty="0"/>
              <a:t>Be aware of prize offers, travel packages or investments for which you need to provide financial information.</a:t>
            </a:r>
          </a:p>
          <a:p>
            <a:pPr fontAlgn="base"/>
            <a:r>
              <a:rPr lang="en-US" sz="2900" dirty="0"/>
              <a:t>Be aware of foreign lotteries. They are not allowed by U.S. law, which prohibits the cross-border sale or purchase of lottery tickets by phone or mail.</a:t>
            </a:r>
          </a:p>
          <a:p>
            <a:pPr fontAlgn="base"/>
            <a:r>
              <a:rPr lang="en-US" sz="2900" dirty="0"/>
              <a:t>Check out unsolicited offers with the Better Business Bureau, local consumer protection agency, or your state's Attorney General's Office before you agree to send money.</a:t>
            </a:r>
          </a:p>
          <a:p>
            <a:pPr fontAlgn="base"/>
            <a:r>
              <a:rPr lang="en-US" sz="2900" dirty="0"/>
              <a:t>Legitimate consumer telemarketers will follow the rules prescribed by the federal government and the National Do Not Call Registry.</a:t>
            </a:r>
          </a:p>
          <a:p>
            <a:pPr marL="0" indent="0">
              <a:buNone/>
            </a:pPr>
            <a:endParaRPr lang="en-US" dirty="0"/>
          </a:p>
        </p:txBody>
      </p:sp>
    </p:spTree>
    <p:extLst>
      <p:ext uri="{BB962C8B-B14F-4D97-AF65-F5344CB8AC3E}">
        <p14:creationId xmlns:p14="http://schemas.microsoft.com/office/powerpoint/2010/main" val="2480298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statistics</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 Within the population over 50, fraud victims are more likely than non-victims to be male, white, and college graduates. They were more likely to work and to have an annual household income over $30,000.</a:t>
            </a:r>
            <a:br>
              <a:rPr lang="en-US" dirty="0"/>
            </a:br>
            <a:r>
              <a:rPr lang="en-US" dirty="0"/>
              <a:t>• While it had been suspected that older fraud victims were more likely to live alone than non-victims, both groups have nearly the same housing patterns and social integration.</a:t>
            </a:r>
            <a:br>
              <a:rPr lang="en-US" dirty="0"/>
            </a:br>
            <a:r>
              <a:rPr lang="en-US" dirty="0"/>
              <a:t>• Nearly all (90%) older fraud victims had heard of cases of consumer fraud, but 68% said it is difficult to identify fraud in the moment. An additional 11% said that they don’t know if it would be easy or hard to recognize fraud.</a:t>
            </a:r>
            <a:br>
              <a:rPr lang="en-US" dirty="0"/>
            </a:br>
            <a:r>
              <a:rPr lang="en-US" dirty="0"/>
              <a:t>• Only 5% of victims said they had not received any telemarketing calls in the month before the survey.</a:t>
            </a:r>
            <a:br>
              <a:rPr lang="en-US" dirty="0"/>
            </a:br>
            <a:r>
              <a:rPr lang="en-US" dirty="0"/>
              <a:t>• 96% of victims were able to describe a method for avoiding telephone fraud (i.e. hanging up on a telemarketer) but this report questions their inclination to follow through with those actions to prevent fraud when it happens.</a:t>
            </a:r>
            <a:br>
              <a:rPr lang="en-US" dirty="0"/>
            </a:br>
            <a:r>
              <a:rPr lang="en-US" dirty="0"/>
              <a:t>• The study identified five victim profiles. The most common were people who were “open to anything” and often bought into low-cost sweepstakes and victims who feel they can’t be fooled and tend to resist help from others.</a:t>
            </a:r>
          </a:p>
        </p:txBody>
      </p:sp>
    </p:spTree>
    <p:extLst>
      <p:ext uri="{BB962C8B-B14F-4D97-AF65-F5344CB8AC3E}">
        <p14:creationId xmlns:p14="http://schemas.microsoft.com/office/powerpoint/2010/main" val="1333773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fontAlgn="base"/>
            <a:r>
              <a:rPr lang="en-US" sz="2000" dirty="0"/>
              <a:t>“What is the name and contact information of the company you are working for?”</a:t>
            </a:r>
          </a:p>
          <a:p>
            <a:pPr fontAlgn="base"/>
            <a:r>
              <a:rPr lang="en-US" sz="2000" dirty="0"/>
              <a:t>“Are you licensed with Consumer Protection BC?”</a:t>
            </a:r>
          </a:p>
          <a:p>
            <a:pPr fontAlgn="base"/>
            <a:r>
              <a:rPr lang="en-US" sz="2000" dirty="0"/>
              <a:t>“Will you mail me a package of information I can review on my own time?”</a:t>
            </a:r>
          </a:p>
          <a:p>
            <a:pPr fontAlgn="base"/>
            <a:r>
              <a:rPr lang="en-US" sz="2000" dirty="0"/>
              <a:t>“Is there a phone number I can call you back at?”</a:t>
            </a:r>
          </a:p>
          <a:p>
            <a:pPr marL="0" indent="0">
              <a:buNone/>
            </a:pPr>
            <a:endParaRPr lang="en-US" dirty="0"/>
          </a:p>
        </p:txBody>
      </p:sp>
    </p:spTree>
    <p:extLst>
      <p:ext uri="{BB962C8B-B14F-4D97-AF65-F5344CB8AC3E}">
        <p14:creationId xmlns:p14="http://schemas.microsoft.com/office/powerpoint/2010/main" val="1213058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hlinkClick r:id="rId2"/>
              </a:rPr>
              <a:t>http://</a:t>
            </a:r>
            <a:r>
              <a:rPr lang="en-US" sz="2000" dirty="0" smtClean="0">
                <a:hlinkClick r:id="rId2"/>
              </a:rPr>
              <a:t>consumerprotectionbc.ca/consumers-telemarketers-home/consumer-tips/631-dealing-with-a-telemarketer</a:t>
            </a:r>
            <a:endParaRPr lang="en-US" sz="2000" dirty="0" smtClean="0"/>
          </a:p>
          <a:p>
            <a:pPr marL="0" indent="0">
              <a:buNone/>
            </a:pPr>
            <a:endParaRPr lang="en-US" sz="2000" dirty="0"/>
          </a:p>
          <a:p>
            <a:pPr marL="0" indent="0">
              <a:buNone/>
            </a:pPr>
            <a:r>
              <a:rPr lang="en-US" sz="2000" dirty="0">
                <a:hlinkClick r:id="rId3"/>
              </a:rPr>
              <a:t>http://fraudresearchcenter.org/2011/02/telemarketing-fraud-victimization-of-older-americans-an-aarp-survey</a:t>
            </a:r>
            <a:r>
              <a:rPr lang="en-US" sz="2000" dirty="0" smtClean="0">
                <a:hlinkClick r:id="rId3"/>
              </a:rPr>
              <a:t>/</a:t>
            </a:r>
            <a:endParaRPr lang="en-US" sz="2000" dirty="0" smtClean="0"/>
          </a:p>
          <a:p>
            <a:pPr marL="0" indent="0">
              <a:buNone/>
            </a:pPr>
            <a:endParaRPr lang="en-US" sz="2000" dirty="0"/>
          </a:p>
          <a:p>
            <a:pPr marL="0" indent="0">
              <a:buNone/>
            </a:pPr>
            <a:r>
              <a:rPr lang="en-US" sz="2000" dirty="0">
                <a:hlinkClick r:id="rId4"/>
              </a:rPr>
              <a:t>http://</a:t>
            </a:r>
            <a:r>
              <a:rPr lang="en-US" sz="2000" dirty="0" smtClean="0">
                <a:hlinkClick r:id="rId4"/>
              </a:rPr>
              <a:t>ww.deluxe.com/about-deluxe/deluxe-resource-center/security-fraud-and-identity-theft/avoiding-telephone-fraud-and-scams</a:t>
            </a:r>
            <a:endParaRPr lang="en-US" sz="2000" dirty="0" smtClean="0"/>
          </a:p>
          <a:p>
            <a:pPr marL="0" indent="0">
              <a:buNone/>
            </a:pPr>
            <a:endParaRPr lang="en-US" sz="2000" dirty="0"/>
          </a:p>
          <a:p>
            <a:pPr marL="0" indent="0">
              <a:buNone/>
            </a:pPr>
            <a:r>
              <a:rPr lang="en-US" sz="2000" dirty="0">
                <a:hlinkClick r:id="rId5"/>
              </a:rPr>
              <a:t>http://</a:t>
            </a:r>
            <a:r>
              <a:rPr lang="en-US" sz="2000" dirty="0" smtClean="0">
                <a:hlinkClick r:id="rId5"/>
              </a:rPr>
              <a:t>www.spamlaws.com/telemarketing-scams.html</a:t>
            </a:r>
            <a:endParaRPr lang="en-US" sz="2000" dirty="0" smtClean="0"/>
          </a:p>
          <a:p>
            <a:pPr marL="0" indent="0">
              <a:buNone/>
            </a:pPr>
            <a:endParaRPr lang="en-US" sz="2000" dirty="0"/>
          </a:p>
        </p:txBody>
      </p:sp>
    </p:spTree>
    <p:extLst>
      <p:ext uri="{BB962C8B-B14F-4D97-AF65-F5344CB8AC3E}">
        <p14:creationId xmlns:p14="http://schemas.microsoft.com/office/powerpoint/2010/main" val="2903725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297</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Telemarketing Fraud</vt:lpstr>
      <vt:lpstr>Fraud</vt:lpstr>
      <vt:lpstr>Current Scams</vt:lpstr>
      <vt:lpstr>Tips for avoiding scams</vt:lpstr>
      <vt:lpstr>Relevant statistics</vt:lpstr>
      <vt:lpstr>Questions</vt:lpstr>
      <vt:lpstr>Links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Telemarketing Fraud</dc:title>
  <dc:creator>Timothy Grasty</dc:creator>
  <cp:lastModifiedBy>Linda Christensen</cp:lastModifiedBy>
  <cp:revision>9</cp:revision>
  <dcterms:created xsi:type="dcterms:W3CDTF">2014-05-21T16:03:16Z</dcterms:created>
  <dcterms:modified xsi:type="dcterms:W3CDTF">2014-05-28T15:00:55Z</dcterms:modified>
</cp:coreProperties>
</file>