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E1795F-E04A-4FF4-8BE8-F3BBDBD178C6}" type="datetimeFigureOut">
              <a:rPr lang="en-US" smtClean="0"/>
              <a:t>10/9/2012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9DBFFE-B72E-409D-967F-C3BE325C6984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3962400"/>
          </a:xfrm>
        </p:spPr>
        <p:txBody>
          <a:bodyPr>
            <a:norm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What is a Crime?</a:t>
            </a:r>
            <a:endParaRPr lang="en-US" sz="8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2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1828800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Crime: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14600"/>
            <a:ext cx="6400800" cy="2230902"/>
          </a:xfrm>
        </p:spPr>
        <p:txBody>
          <a:bodyPr>
            <a:noAutofit/>
          </a:bodyPr>
          <a:lstStyle/>
          <a:p>
            <a:r>
              <a:rPr lang="en-US" sz="5400" dirty="0" smtClean="0"/>
              <a:t>A punishable offense against society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6936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15696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6000" dirty="0" smtClean="0"/>
              <a:t>A crime is committed against society, as represented by the form of government we have chosen, not an individual  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898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4800" dirty="0" smtClean="0"/>
              <a:t>A crime is a breach of the peace essential to that society’s function for the good of all</a:t>
            </a:r>
          </a:p>
          <a:p>
            <a:pPr marL="137160" indent="0">
              <a:buNone/>
            </a:pPr>
            <a:endParaRPr lang="en-US" sz="4800" dirty="0"/>
          </a:p>
          <a:p>
            <a:pPr marL="137160" indent="0">
              <a:buNone/>
            </a:pPr>
            <a:r>
              <a:rPr lang="en-US" sz="4800" dirty="0" smtClean="0"/>
              <a:t>Example: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Looting after disasters</a:t>
            </a:r>
          </a:p>
          <a:p>
            <a:pPr>
              <a:buFont typeface="Wingdings" pitchFamily="2" charset="2"/>
              <a:buChar char="q"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62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When a crime occurs: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0916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3200" dirty="0" smtClean="0"/>
              <a:t>Society-acting through police and prosecutors-attempt to 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/>
              <a:t>Identify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/>
              <a:t>Arrest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/>
              <a:t>P</a:t>
            </a:r>
            <a:r>
              <a:rPr lang="en-US" sz="3200" dirty="0" smtClean="0"/>
              <a:t>rosecute 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/>
              <a:t>P</a:t>
            </a:r>
            <a:r>
              <a:rPr lang="en-US" sz="3200" dirty="0" smtClean="0"/>
              <a:t>unish the criminal</a:t>
            </a:r>
          </a:p>
          <a:p>
            <a:pPr marL="651510" indent="-514350">
              <a:buFont typeface="+mj-lt"/>
              <a:buAutoNum type="arabicPeriod"/>
            </a:pPr>
            <a:endParaRPr lang="en-US" sz="3200" dirty="0"/>
          </a:p>
          <a:p>
            <a:pPr marL="137160" indent="0">
              <a:buNone/>
            </a:pPr>
            <a:r>
              <a:rPr lang="en-US" sz="3200" dirty="0" smtClean="0"/>
              <a:t>These efforts are designed to protect society, not the victim of the crime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067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759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The victim can sue identified criminals for civil damages but seldom do since few criminals have  the ability to pay judgments</a:t>
            </a:r>
          </a:p>
          <a:p>
            <a:pPr marL="13716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119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 Criminal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you can be convicted of a crime, the prosecution must prove three elements regarding your behavior at the trial:</a:t>
            </a:r>
          </a:p>
          <a:p>
            <a:endParaRPr lang="en-US" dirty="0"/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/>
              <a:t>Whether you had a duty to do or not to do a certain thing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/>
              <a:t>Whether you performed an act or omission in violation of that duty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/>
              <a:t>Whether or not you had criminal intent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3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696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DUTY: </a:t>
            </a:r>
            <a:r>
              <a:rPr lang="en-US" dirty="0" smtClean="0"/>
              <a:t>Under our system everyone has a legally enforceable duty to conform his or her conduct to the law’s requirements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en-US" b="1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VIOLATION </a:t>
            </a:r>
            <a:r>
              <a:rPr lang="en-US" b="1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OF </a:t>
            </a:r>
            <a:r>
              <a:rPr lang="en-US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THE </a:t>
            </a:r>
            <a:r>
              <a:rPr lang="en-US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DUTY: </a:t>
            </a:r>
            <a:r>
              <a:rPr lang="en-US" dirty="0" smtClean="0">
                <a:solidFill>
                  <a:prstClr val="white"/>
                </a:solidFill>
              </a:rPr>
              <a:t>Specific conduct of the defendant that violates the statue-is the criminal act (example-all states have statues that make battery a crime-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 breach of duty could be proved in a trail by the testimony of a witness who saw the defendant punch the victim)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en-US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</a:rPr>
              <a:t>CRIMINAL INTENT: </a:t>
            </a:r>
            <a:r>
              <a:rPr lang="en-US" dirty="0" smtClean="0">
                <a:solidFill>
                  <a:prstClr val="white"/>
                </a:solidFill>
              </a:rPr>
              <a:t>the defendant intended to commit the specific act or omission defined as criminal in the controlling statue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120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458200" cy="1143000"/>
          </a:xfrm>
        </p:spPr>
        <p:txBody>
          <a:bodyPr/>
          <a:lstStyle/>
          <a:p>
            <a:pPr algn="ctr"/>
            <a:r>
              <a:rPr lang="en-US" sz="6000" dirty="0" smtClean="0"/>
              <a:t>INTENT vs. MOTIVE</a:t>
            </a:r>
            <a:br>
              <a:rPr lang="en-US" sz="6000" dirty="0" smtClean="0"/>
            </a:br>
            <a:r>
              <a:rPr lang="en-US" sz="3200" dirty="0" smtClean="0"/>
              <a:t>(separate in the eyes of the law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8800"/>
            <a:ext cx="7467600" cy="19050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 smtClean="0"/>
              <a:t>Intent:</a:t>
            </a:r>
          </a:p>
          <a:p>
            <a:pPr marL="644652" indent="-571500">
              <a:buFont typeface="Arial" pitchFamily="34" charset="0"/>
              <a:buChar char="•"/>
            </a:pPr>
            <a:r>
              <a:rPr lang="en-US" sz="12800" dirty="0" smtClean="0"/>
              <a:t>Refers strictly to the state of mind that must be present concurrently with the allege criminal act or failure to act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en-US" sz="12800" dirty="0" smtClean="0">
                <a:solidFill>
                  <a:prstClr val="white"/>
                </a:solidFill>
              </a:rPr>
              <a:t>Motive</a:t>
            </a:r>
            <a:endParaRPr lang="en-US" sz="12800" dirty="0">
              <a:solidFill>
                <a:prstClr val="white"/>
              </a:solidFill>
            </a:endParaRPr>
          </a:p>
          <a:p>
            <a:pPr marL="644652" lvl="0" indent="-571500">
              <a:buClr>
                <a:prstClr val="white">
                  <a:shade val="95000"/>
                </a:prstClr>
              </a:buClr>
              <a:buFont typeface="Arial" pitchFamily="34" charset="0"/>
              <a:buChar char="•"/>
            </a:pPr>
            <a:r>
              <a:rPr lang="en-US" sz="12800" dirty="0">
                <a:solidFill>
                  <a:prstClr val="white"/>
                </a:solidFill>
              </a:rPr>
              <a:t>Refers to </a:t>
            </a:r>
            <a:r>
              <a:rPr lang="en-US" sz="12800" dirty="0" smtClean="0">
                <a:solidFill>
                  <a:prstClr val="white"/>
                </a:solidFill>
              </a:rPr>
              <a:t>what specifically drives a person to act or refrain from doing so</a:t>
            </a:r>
            <a:endParaRPr lang="en-US" sz="12800" dirty="0">
              <a:solidFill>
                <a:prstClr val="white"/>
              </a:solidFill>
            </a:endParaRPr>
          </a:p>
          <a:p>
            <a:pPr marL="644652" indent="-571500">
              <a:buFont typeface="Arial" pitchFamily="34" charset="0"/>
              <a:buChar char="•"/>
            </a:pPr>
            <a:endParaRPr lang="en-US" sz="4000" dirty="0" smtClean="0"/>
          </a:p>
          <a:p>
            <a:pPr marL="644652" indent="-571500">
              <a:buFont typeface="Arial" pitchFamily="34" charset="0"/>
              <a:buChar char="•"/>
            </a:pPr>
            <a:endParaRPr lang="en-US" sz="4000" dirty="0" smtClean="0"/>
          </a:p>
          <a:p>
            <a:pPr marL="416052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1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301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What is a Crime?</vt:lpstr>
      <vt:lpstr>Crime:</vt:lpstr>
      <vt:lpstr>PowerPoint Presentation</vt:lpstr>
      <vt:lpstr>PowerPoint Presentation</vt:lpstr>
      <vt:lpstr>When a crime occurs:</vt:lpstr>
      <vt:lpstr>PowerPoint Presentation</vt:lpstr>
      <vt:lpstr>Elements of a Criminal Acts</vt:lpstr>
      <vt:lpstr>PowerPoint Presentation</vt:lpstr>
      <vt:lpstr>INTENT vs. MOTIVE (separate in the eyes of the law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Crime?</dc:title>
  <dc:creator>Linda Christensen</dc:creator>
  <cp:lastModifiedBy>Linda Christensen</cp:lastModifiedBy>
  <cp:revision>8</cp:revision>
  <dcterms:created xsi:type="dcterms:W3CDTF">2012-10-09T01:45:13Z</dcterms:created>
  <dcterms:modified xsi:type="dcterms:W3CDTF">2012-10-09T17:36:17Z</dcterms:modified>
</cp:coreProperties>
</file>