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33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0AEF8D3-6B9B-4CA4-8234-90242734032A}" type="datetimeFigureOut">
              <a:rPr lang="en-US" smtClean="0"/>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096218-AC77-432E-AEE8-9BD0FFA06C16}" type="slidenum">
              <a:rPr lang="en-US" smtClean="0"/>
              <a:t>‹#›</a:t>
            </a:fld>
            <a:endParaRPr lang="en-US"/>
          </a:p>
        </p:txBody>
      </p:sp>
    </p:spTree>
    <p:extLst>
      <p:ext uri="{BB962C8B-B14F-4D97-AF65-F5344CB8AC3E}">
        <p14:creationId xmlns:p14="http://schemas.microsoft.com/office/powerpoint/2010/main" val="19930841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AEF8D3-6B9B-4CA4-8234-90242734032A}" type="datetimeFigureOut">
              <a:rPr lang="en-US" smtClean="0"/>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096218-AC77-432E-AEE8-9BD0FFA06C16}" type="slidenum">
              <a:rPr lang="en-US" smtClean="0"/>
              <a:t>‹#›</a:t>
            </a:fld>
            <a:endParaRPr lang="en-US"/>
          </a:p>
        </p:txBody>
      </p:sp>
    </p:spTree>
    <p:extLst>
      <p:ext uri="{BB962C8B-B14F-4D97-AF65-F5344CB8AC3E}">
        <p14:creationId xmlns:p14="http://schemas.microsoft.com/office/powerpoint/2010/main" val="4835187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AEF8D3-6B9B-4CA4-8234-90242734032A}" type="datetimeFigureOut">
              <a:rPr lang="en-US" smtClean="0"/>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096218-AC77-432E-AEE8-9BD0FFA06C16}" type="slidenum">
              <a:rPr lang="en-US" smtClean="0"/>
              <a:t>‹#›</a:t>
            </a:fld>
            <a:endParaRPr lang="en-US"/>
          </a:p>
        </p:txBody>
      </p:sp>
    </p:spTree>
    <p:extLst>
      <p:ext uri="{BB962C8B-B14F-4D97-AF65-F5344CB8AC3E}">
        <p14:creationId xmlns:p14="http://schemas.microsoft.com/office/powerpoint/2010/main" val="3247113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AEF8D3-6B9B-4CA4-8234-90242734032A}" type="datetimeFigureOut">
              <a:rPr lang="en-US" smtClean="0"/>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096218-AC77-432E-AEE8-9BD0FFA06C16}" type="slidenum">
              <a:rPr lang="en-US" smtClean="0"/>
              <a:t>‹#›</a:t>
            </a:fld>
            <a:endParaRPr lang="en-US"/>
          </a:p>
        </p:txBody>
      </p:sp>
    </p:spTree>
    <p:extLst>
      <p:ext uri="{BB962C8B-B14F-4D97-AF65-F5344CB8AC3E}">
        <p14:creationId xmlns:p14="http://schemas.microsoft.com/office/powerpoint/2010/main" val="14695947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0AEF8D3-6B9B-4CA4-8234-90242734032A}" type="datetimeFigureOut">
              <a:rPr lang="en-US" smtClean="0"/>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096218-AC77-432E-AEE8-9BD0FFA06C16}" type="slidenum">
              <a:rPr lang="en-US" smtClean="0"/>
              <a:t>‹#›</a:t>
            </a:fld>
            <a:endParaRPr lang="en-US"/>
          </a:p>
        </p:txBody>
      </p:sp>
    </p:spTree>
    <p:extLst>
      <p:ext uri="{BB962C8B-B14F-4D97-AF65-F5344CB8AC3E}">
        <p14:creationId xmlns:p14="http://schemas.microsoft.com/office/powerpoint/2010/main" val="205248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0AEF8D3-6B9B-4CA4-8234-90242734032A}" type="datetimeFigureOut">
              <a:rPr lang="en-US" smtClean="0"/>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096218-AC77-432E-AEE8-9BD0FFA06C16}" type="slidenum">
              <a:rPr lang="en-US" smtClean="0"/>
              <a:t>‹#›</a:t>
            </a:fld>
            <a:endParaRPr lang="en-US"/>
          </a:p>
        </p:txBody>
      </p:sp>
    </p:spTree>
    <p:extLst>
      <p:ext uri="{BB962C8B-B14F-4D97-AF65-F5344CB8AC3E}">
        <p14:creationId xmlns:p14="http://schemas.microsoft.com/office/powerpoint/2010/main" val="42428591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0AEF8D3-6B9B-4CA4-8234-90242734032A}" type="datetimeFigureOut">
              <a:rPr lang="en-US" smtClean="0"/>
              <a:t>1/14/2014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096218-AC77-432E-AEE8-9BD0FFA06C16}" type="slidenum">
              <a:rPr lang="en-US" smtClean="0"/>
              <a:t>‹#›</a:t>
            </a:fld>
            <a:endParaRPr lang="en-US"/>
          </a:p>
        </p:txBody>
      </p:sp>
    </p:spTree>
    <p:extLst>
      <p:ext uri="{BB962C8B-B14F-4D97-AF65-F5344CB8AC3E}">
        <p14:creationId xmlns:p14="http://schemas.microsoft.com/office/powerpoint/2010/main" val="3424456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0AEF8D3-6B9B-4CA4-8234-90242734032A}" type="datetimeFigureOut">
              <a:rPr lang="en-US" smtClean="0"/>
              <a:t>1/14/2014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096218-AC77-432E-AEE8-9BD0FFA06C16}" type="slidenum">
              <a:rPr lang="en-US" smtClean="0"/>
              <a:t>‹#›</a:t>
            </a:fld>
            <a:endParaRPr lang="en-US"/>
          </a:p>
        </p:txBody>
      </p:sp>
    </p:spTree>
    <p:extLst>
      <p:ext uri="{BB962C8B-B14F-4D97-AF65-F5344CB8AC3E}">
        <p14:creationId xmlns:p14="http://schemas.microsoft.com/office/powerpoint/2010/main" val="38761497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AEF8D3-6B9B-4CA4-8234-90242734032A}" type="datetimeFigureOut">
              <a:rPr lang="en-US" smtClean="0"/>
              <a:t>1/14/2014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096218-AC77-432E-AEE8-9BD0FFA06C16}" type="slidenum">
              <a:rPr lang="en-US" smtClean="0"/>
              <a:t>‹#›</a:t>
            </a:fld>
            <a:endParaRPr lang="en-US"/>
          </a:p>
        </p:txBody>
      </p:sp>
    </p:spTree>
    <p:extLst>
      <p:ext uri="{BB962C8B-B14F-4D97-AF65-F5344CB8AC3E}">
        <p14:creationId xmlns:p14="http://schemas.microsoft.com/office/powerpoint/2010/main" val="42310151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AEF8D3-6B9B-4CA4-8234-90242734032A}" type="datetimeFigureOut">
              <a:rPr lang="en-US" smtClean="0"/>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096218-AC77-432E-AEE8-9BD0FFA06C16}" type="slidenum">
              <a:rPr lang="en-US" smtClean="0"/>
              <a:t>‹#›</a:t>
            </a:fld>
            <a:endParaRPr lang="en-US"/>
          </a:p>
        </p:txBody>
      </p:sp>
    </p:spTree>
    <p:extLst>
      <p:ext uri="{BB962C8B-B14F-4D97-AF65-F5344CB8AC3E}">
        <p14:creationId xmlns:p14="http://schemas.microsoft.com/office/powerpoint/2010/main" val="1904106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AEF8D3-6B9B-4CA4-8234-90242734032A}" type="datetimeFigureOut">
              <a:rPr lang="en-US" smtClean="0"/>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096218-AC77-432E-AEE8-9BD0FFA06C16}" type="slidenum">
              <a:rPr lang="en-US" smtClean="0"/>
              <a:t>‹#›</a:t>
            </a:fld>
            <a:endParaRPr lang="en-US"/>
          </a:p>
        </p:txBody>
      </p:sp>
    </p:spTree>
    <p:extLst>
      <p:ext uri="{BB962C8B-B14F-4D97-AF65-F5344CB8AC3E}">
        <p14:creationId xmlns:p14="http://schemas.microsoft.com/office/powerpoint/2010/main" val="8140613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AEF8D3-6B9B-4CA4-8234-90242734032A}" type="datetimeFigureOut">
              <a:rPr lang="en-US" smtClean="0"/>
              <a:t>1/14/2014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096218-AC77-432E-AEE8-9BD0FFA06C16}" type="slidenum">
              <a:rPr lang="en-US" smtClean="0"/>
              <a:t>‹#›</a:t>
            </a:fld>
            <a:endParaRPr lang="en-US"/>
          </a:p>
        </p:txBody>
      </p:sp>
    </p:spTree>
    <p:extLst>
      <p:ext uri="{BB962C8B-B14F-4D97-AF65-F5344CB8AC3E}">
        <p14:creationId xmlns:p14="http://schemas.microsoft.com/office/powerpoint/2010/main" val="6687735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524000"/>
            <a:ext cx="7848600" cy="3762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p:txBody>
          <a:bodyPr/>
          <a:lstStyle/>
          <a:p>
            <a:r>
              <a:rPr lang="en-US" dirty="0" smtClean="0"/>
              <a:t>"You Have Mail" And Other Email Terms Are Generic</a:t>
            </a:r>
            <a:endParaRPr lang="en-US" dirty="0"/>
          </a:p>
        </p:txBody>
      </p:sp>
      <p:sp>
        <p:nvSpPr>
          <p:cNvPr id="3" name="Subtitle 2"/>
          <p:cNvSpPr>
            <a:spLocks noGrp="1"/>
          </p:cNvSpPr>
          <p:nvPr>
            <p:ph type="subTitle" idx="1"/>
          </p:nvPr>
        </p:nvSpPr>
        <p:spPr/>
        <p:txBody>
          <a:bodyPr/>
          <a:lstStyle/>
          <a:p>
            <a:r>
              <a:rPr lang="en-US" dirty="0" smtClean="0">
                <a:solidFill>
                  <a:schemeClr val="tx1">
                    <a:lumMod val="95000"/>
                    <a:lumOff val="5000"/>
                  </a:schemeClr>
                </a:solidFill>
              </a:rPr>
              <a:t>Produced by: Asia Green</a:t>
            </a:r>
            <a:endParaRPr lang="en-US" dirty="0">
              <a:solidFill>
                <a:schemeClr val="tx1">
                  <a:lumMod val="95000"/>
                  <a:lumOff val="5000"/>
                </a:schemeClr>
              </a:solidFill>
            </a:endParaRPr>
          </a:p>
        </p:txBody>
      </p:sp>
    </p:spTree>
    <p:extLst>
      <p:ext uri="{BB962C8B-B14F-4D97-AF65-F5344CB8AC3E}">
        <p14:creationId xmlns:p14="http://schemas.microsoft.com/office/powerpoint/2010/main" val="2498297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7937"/>
            <a:ext cx="9144000" cy="6850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dirty="0" smtClean="0">
                <a:solidFill>
                  <a:schemeClr val="tx2">
                    <a:lumMod val="60000"/>
                    <a:lumOff val="40000"/>
                  </a:schemeClr>
                </a:solidFill>
              </a:rPr>
              <a:t>Topic</a:t>
            </a:r>
            <a:endParaRPr lang="en-US" dirty="0">
              <a:solidFill>
                <a:schemeClr val="tx2">
                  <a:lumMod val="60000"/>
                  <a:lumOff val="40000"/>
                </a:schemeClr>
              </a:solidFill>
            </a:endParaRPr>
          </a:p>
        </p:txBody>
      </p:sp>
      <p:sp>
        <p:nvSpPr>
          <p:cNvPr id="3" name="Content Placeholder 2"/>
          <p:cNvSpPr>
            <a:spLocks noGrp="1"/>
          </p:cNvSpPr>
          <p:nvPr>
            <p:ph idx="1"/>
          </p:nvPr>
        </p:nvSpPr>
        <p:spPr/>
        <p:txBody>
          <a:bodyPr/>
          <a:lstStyle/>
          <a:p>
            <a:r>
              <a:rPr lang="en-US" dirty="0" smtClean="0">
                <a:solidFill>
                  <a:schemeClr val="tx2">
                    <a:lumMod val="60000"/>
                    <a:lumOff val="40000"/>
                  </a:schemeClr>
                </a:solidFill>
              </a:rPr>
              <a:t>Cyber law-   laws, or a specific law, relating to Internet and computer offenses, esp. fraud or copyright infringement.</a:t>
            </a:r>
            <a:endParaRPr lang="en-US" dirty="0">
              <a:solidFill>
                <a:schemeClr val="tx2">
                  <a:lumMod val="60000"/>
                  <a:lumOff val="40000"/>
                </a:schemeClr>
              </a:solidFill>
            </a:endParaRPr>
          </a:p>
        </p:txBody>
      </p:sp>
      <p:sp>
        <p:nvSpPr>
          <p:cNvPr id="4" name="AutoShape 2" descr="data:image/jpeg;base64,/9j/4AAQSkZJRgABAQAAAQABAAD/2wCEAAkGBxQSEhUUEhQVFBUVFRQVFxUUFBQVFxgXFBQWFhQUFBUYHCggGBolHBQUITEhJSkrLi4uFx8zODMsNygtLisBCgoKDg0OGhAQGywkHyQsLCwtLCwsLCwsLC8sLCwsLCwsLCwsLCwsLSwsLCwsLCwsLCwsLCwsLCwsLCwsLCwsLP/AABEIALcBEwMBIgACEQEDEQH/xAAcAAABBQEBAQAAAAAAAAAAAAAEAAECAwUGBwj/xAA9EAABAwIEAwYDBwMEAQUAAAABAAIRAwQFEiExQVFhBhMicYGRMkKhFCNSYrHB0TPw8QcVQ+E0JHKSssL/xAAZAQADAQEBAAAAAAAAAAAAAAAAAQIDBAX/xAAqEQACAgICAQIFBAMAAAAAAAAAAQIRAyESMVEEQRMikdHwI2Fx8aHB4f/aAAwDAQACEQMRAD8A9vCkohOgB0xKdeef6i9rcgdbUHeIiKjwfhH4R1RVgea/64WNB939ot7hlR7wG1KYcDlNMZQQRttEFeXPaRutjHaPjJWOXFaNUhEcy1+zDT37XANOXUhwkeRCyCisPvHUiS07pJ7Ge0PvsLu2ht5YhjoA72jvp1bDvTVZdz/pNa3MnDb4E6nuq0E9BIhw9WlcPbdovxD1C1rbF6bo1166H0KGgMvtL/p7f2LS+vQJpt3q0yHs8zGrR5gLll2/aXtldd2bVtxUNF7Ye1zg+QeAc4EgeRXFZRzUgJryFdTvHDqqC1MqU5IVI1qeJg7iEdbXQ+V0eq5tOCtFm8k8DtqGKPG8ELQt8aZ83hXAUr17eM+aI/3CYkbLRTgyakj023vgdiCjadyF5m2+Eyx2VadtjdRu/iCfDwPkegsqhXNqLjbXtEw/EIWxbYi13wuBUuLKUkzdDlYHLMp3SIZXBU0UHBylKFa9WB6QBDFZmQ4cphyVAXNU5VMqQKVATlSVRKeUAO9D1GohVvCAM98ApLi8WxWoazyw+HNA9NP2SWvBkcz6alKVWXLlO3fa9tjS0h1V8hjf/wBHoFyljduu1v2dvdUTNZw3/AOZ68l5LcTBJMkySTuSdyVntx1z3l9XxOcZJ6qGM47S7shh+8OkchzW0Y0I57FblrnETqFj1GJ6rZPMlajMLdRaH1REiQCm96AxCEwV9ZskmN1XCyehiBRFlSNR7WDQkgTwHU9Bv6La7KdnnVntqVGHuRr4pAqEbNHEjmRyiV2N1g07PdT5NYGhnRoY0Bc+X1EcfZtjwyns5W9t6TCO4a/Qa1HiS88XRwHQKFnibQctRocOLoGb0Gy6C+wwtH/qWeDbv6YjKTtn/j6rIxfB3UWy/wC9oH4azfib18uh+i5/jqbpnT8JwWjTqdmre5p5qRDCdqjPhaeVVn7hcRjGGVLaqaVZsOGoI1DmnZzDxaea3MKxOrZVGkQ+m8T+WqyYI6HhG4K7PHLejfWzWN1BBdau+am/5qD/AMpj9CtYTlB1J2jPJjUlcezyOAmLUXdYXVpzmYdNDGu26DBXUcgyUqWZKAigIyrWXDhsVWWpoTUmgo0KWIcHBFU7wfKY9ViKS1jma7IcEdha4xUbGs+a17XtEPmHsvPady5uxKKpYj+Iey0WSEuyeMken2uKsds73WjTul5bQvWnZ0LStsUqM2doq4J9Bza7PSGVgrm1FxFr2k/GPULZtMZpu2dHmocGilNHRNerA9ZH24Dqr6V608fdTRVmjKTXIcVUwqJUMLDkDjl33dF7uMQPM6BEB65rtXdZnMpjh43foERjbFJ0jBp0oASVyS6DCz3ftT2gp2VB1WoejW8XO4AL55xnF6l3WdVqmS46Dg0cGhHdu+1LsQuS8SKTCW0m9PxEcyudqVQ0SVzwjStm4ry5yDqViPdJkqdaqXGSrLK2znoEN2IvwsFjm1IBykOAOxjXVbPa/HHXzmvYwtDGw4Daeiyb13ytWxh3ZW9cBLBRbEzUqU2OI6U3ODjPkpm0uyopvoxMNw+vWnuqbnBsZjoGtnbM90Nb6ldl2b7JUmxVuiyo/wCWg0gsaedRw0efyjTzQWJUn06Yp5HNYzgdBJ3ceBJPFYttiz6TvAY5jgfRcmWcmvkZ0Y4RT+Y9TLteZ200DRy028h9EXbWvE+nM9ANmhc92WxxlaGt+P8AAdY6tJOp6H0hdpZsAEgyTu87co149F4UozlJpno6S0NTswfjAIIju4kQdNZ33XK4pbCwqDM0vs6xylh8XcOOg8xB0ncS08F2T6jWAlp11Jcd+uq53F7ptWm5jv6bpBPEj8vWdZ9l0x4YlsipSejzjH8OFGo6kCDTqfeUncGu5A8iD7EcQqez2KFk09fF9HDYjkrcUcXUX0j8Vu7MDxLeJ9iD6rnmVYfPUFdsP1INMwk+ElRo47cvZWLmOIzgOI4ZtnaH+9UGcQa/+rTa78zfCU+NVszx0H6ws5dmJvijjypc3Qb9lpP+CplP4X/yqa+HVG8JHNuoQxVtG4cz4XEeunstNGZTKfMjft4d/UY13UaFN3NJ3wuLTydt7orwwBNEoV9Wwe3WJHNuqG2SeuxjpQlnT6IAZWU7hzdiVAhRIRbXQUaFLEj8wnyRlG/adjHmsNKVpHPJdkOCOsoYg4bGfVaVvjkfEFwrKpGxIRNPEXDfVarLB9k8Wuj0a0xlpA8UHij6eLj5ivNaV+08YRlK7PAyq4xfQuTR6ZRxBpEgrlK9fPUe88Tp5DQLMtMVLCtGnijHfEAhRoHKxZk6sDqR4n3STsVHMTAlZd1XzHpwRtzTLhAMIF9s4cPZYys1Gt6Je4ALYuS2iwAbn9VdaWooU879yP7CGsaXfVMz9uXSdB6pdIOzW7KWUff1XMp6TTfUJ0PF7QASTygdeEp72ye4l9Nzauu9N0unmWnWVTid5NR7DpkgAcIygwFmd65jg5ji1w2c0wQuTLclo6IVF0dDhPaMyKdeS0GOTgevH0WhinZVldneUgBOz2wGuP4SNmu5cD045Nu6niH3b4p3cfd1Bo2sR8lTk7Tf/Cv7K9oHWtV1vdNPdkllSmRqDz/Tbz5Lz3jd8o6fud0Zpqns5RwqW9SDLHtPUHQ+4XqHZntOK1OTLXD+oOGbhUHnsR681idurAVW94053N1DhrnZsHE/iAAB5wDzXGYNiHc1Q7cbELSX60G49ohfpT4y6Z67eX0jxEgcG8z1/j3XOXV0XE+w12Q77kv1J9efERy0QguQ92Vrhy2/uAOa82ONt2zutIBxB4bWbGz6bmu68P3+i5ihTLnADp/lddj2DVGBtXcAOIERPCQeMLDw/wAOkbr1MEkoaPPzRblsoxOyLPFuOPRZ66l1MOBB4rmrqlkcWngurHK0c2WNO0VKKlCZbGIySkmhAEqdZzfhJHkUT9un42td12Pug4STTaALNOk74XFh5O1Huq6lk4agZhzbqqFJlQjYkeSNPsRAyE+ZE/a5+Nod9D7hMWU3bEsPXUe6K8MCjRItVrrN248Q5t1VB0Sf7jFCUpw5PISoCMqbXkbGE2VMQjaAKp3zhvqiad+3qFlpLRZpIlwRui6/N9UlhpK/j/sT8M3wUfY2+md2w2/lD2NsXnoNz+yrxzEAPu2escOibdFFGI1zWdofA36nmtHCaeTu28yXH20/VZdhex4REGAQVpF8Oaf/AHD9Cscj0XDso7S0oeKg2cIPm3/qPZZTbg8V013Q7xhafQ8jwK5WtSLXEHcaLnXg1fktzmQQSCCCCNCCNiDzW9i9wb2kLk/16QDa50GZo0ZUjidNfI8gubaUdhd3lfHyvGRw4EHn6ws5p1a9jSEldP3OhwfFc9IsPicBx/DsWj3XH3LMj3N5Ej0nQ+yNsK3d1fUj9kJiZ+9f5/sFOHGoZHXT2VmnzxpvtOjU/wBzIot5wR7IWwvSzWdSgQ6QBwE/VSLI14K/hRSa8k/Gk2n4O5wrFGvDG3DnOYDMTOWeLQf0Uu1GB908OZBY4Atc2MrgdZ02OolcZQuCF2fZvHWOYbe41pn4Xcabj8w6cwuaWLg2/wA/g645FNUAUaRjaVh49Sh+0SAuzr2ZpuymCDq0jZzeBB4hcr2i1qGPlAb6nX9wtfTT5MxzwpGK2k2CSYPJUqbgVBdxwClOFcXAiNNOiohNgSO3VRlW1aDmwTsdlWCigHa2VGF1Vti1jVa1txbmmQAO8onlxLVZU7KU63is7mnU/I45H+xTpewjkYTI/E8JrW7g2swsJ2nY+RQSmhiY4jYkeSvF2T8QDvMa+6oSTTaAvy0nbEsPXUJn2Lt2w4c2mVRCk1xGxI8kWvdCIEEbpByKF6dnAPHUa+6UUnc2HrqEV4YA0hLKr3WLt2w4flM/RDuBG+iTTXYxZUkpSS0B12IXgoMyM+I6eZ4uWfa4Zmpl5cJOaQdyRzKzLmo57i87n6DgEqd0RoVtyJoJfaZCHEERB/dGXD5JHH4h6aH9kJ9uJaRM6HdQFSWhw3H7fyFnMuDNRl9LOo0/7WNdVCTJU8/Fvt+yre6VhWzYqJSZuPNRc1MGlMh9lr3jOXcJlUVH5iSeJVwtypi3KSaQ3GTBArmVFM25VZpp2mLjJBNKk12xyn6K0h9MjMI5HgfIoJsha9liTcuSoA5p9fYc1DTNIyo6HA8ba5ndVtW/KeLDzHTmFndosJewjL42vJdmGsz/AHCya9E0ocNGuJgEy4D8y08NxPK4OeZy7B2o9iuaWOWKXKP0OqM45VUjBvLdzSA5pbPMR9VK7t+7AGZpzawNY9V1uOXP2ukTTpZQ2B4ZInfMTzOuy4oA66bbrs9Pm5x32cWfFwlrohlV1pZPqZiwTlaXHyCqqcAERTqNDYGbMeIMADl1XQkmzEGzc0iJUy0A7yOalbUg9wDjlbO+8dYRQE6lBmUFpObiCPqh9WmQdeBGhVz2kEwZE6Hn1VRdrqhpAXXN/UqZRUe52UQ3MZgdJVCJrVw4RAJ57FChsmAhgPCtFq8tzhji2YzAGJ81CpTc3fUcwtjA+1de1bkYWupkyadRoc3Xfqlr3AxmslRXajHMOuf/ACbY0Hn/AJKGo88u6ruOx1OqM1ldU60kAMcQ1+vCE6Czjklo4hgVxQnvaT2gEjNBLdOoQL2RGoM/TzSoZBpjYx5K11w4iHQfMa+6qhKEK0BGElKEkqANquB2EIWs7goioUqZ1kqnK9CJd3pKlQqR5cUTUuJbBgiNEBKmSoaYS8RqP8qIcoMqQpEArNo0TJB3r5b+yvpFh4j10QgJCkHhQ0XGVGvSthwRNO1MLBBHCR5GFM1T+N//AMj/ACsnib9zZZV4OkZZiNQPqgL63pN3e0HkDJ9gsdz53JPmSVHvQNgPZOOKvcmWUlWcPlnzOiVtXyHNEnh0VLnkp6YA31W6VHO3bCnudUl7z5Tx6DoqO+KerXLlAp8Uwcmjo8Cxfu9OHEc/NbzsOp1ZrUWtz5SSw7aiJPMfVcHTBDc3CYWvhWKlhEFcWbBKEucNM7cWWOSPGZm31u5tQte3K7kBAjm3mEN3ZzZRqvRh3V4wNcAH8DoJPQ8D+q5G/wAIq2j83J3hfH0cOBW3p/VKfyy1I5s3p3Da2jKrU3NBaQQZj23CJsL7u2OaGNJcIzESR5KF497mtc4tjUNa2BHEnLwk8UPVbsOPFdt+5zF9TKYyg6DxE8+nRUUaZe6AJPABEVbYsa10gZwYB3y7ZugVVCq6mZaYPMJsBXbAHRlyxAI4zGpKo1GqJNcukGCXOkuOrvdVVWeLKOcJNe4yBdzSpAE67I++t3UwGGDJLtJmRpr0QOTQnkhoCdeiAAQd+HJVMeQZBgjYgwfQhO1hIngkDqJUsDocJ7b3dABveCoz8FYB4667rV/37Dbr/wAm1NB5/wCSgZE+W/0XK1K1Nw8TdebTHuEG1kugcToq2gO1pdhG3DM9ldUq3Hu3HK8cgeqwsY7PXNufvbd7I+YAuafULNqUalJ06tI2c0kezgugwvt/e0RlNUVW7ZazQ8R57ovyBzKS9BodubPKO8w2m58eIgtgnmJCSBHN1bNjtwFn3GFkatMjkiadwr21ZVuKYWYL2ObuCFAlbV22QseoyFlKNDGBSBUUpWYy0PT5gqkkFci7KEgwc1SklQci7KFAkKCZAWSLk0pJ2iTomTZIMMEwYG5SaUdeHK1tJvm48ytNlC1FucxLqsGAJBDtmtA2j5iTPLRaqIrMe9cC4MHwtVJdB0VlK1LzDd99VUwHUATG/FElfYJ10amHYgWnddth2KU67O7rgGRAceXJ3MfovOHwA0jfXMPI6eSLs70t4rz/AFHpk9rs78PqPaRv4z2ddQfnYC6n8UfEQOY5hcqNSSeP0Xf4Hj8gMq6s+reoP7bKjHuyYqOFWiRB3A0a7y5OSweqcfkyfX7/AHJzemv5ofT7HIWtBjs2d5kN8AAmTwBnYKm4aWCDuf0WzjnZ77OR94x2YBwAk6HjttII34LGuiSQXCIAA5aL0rtaOEMwuypvZLnw7MARma3K2JNQl246BZ5b4iAc2p1566FSpluYFwkTqAYkcp4K+B4qjQGtB0bMxOydADNqGTqQdjz91KvGVoHHdX4W9rXZ6jS8a+EGJPAE8pUL2oxzpYzIIGk8eJ6eSFdAKm/K3wkg/Qqum3M7XzKaswtIG8j+wrWuyh0jUjRMCqjRzuIG06e+ilXt3UnkHduhE/uFOwqNb8Qkck1XU6cToN0lHQE2Yi4aSY5HUexVNJoe/XY6mP2T3o8QbyEFXXeHPpFuYFpc0PbBBlp2OiNtgWvw+lOjyByLTPrCSD7x34kkUvAF4Ug5VhSVAW94hqzZVpUHBAAT2qMIio1VFqxlEZWkpwmhTQxpSTwmSASUJ0kAJSaoqQVICXeGc3FWd/O6rTQrVoQf3uSlI3fp5LV7N1qdAtdUYHyRMwYBPiOU6OOXQea5xxJgHUDb1U2XBGnDkU+W9io0r5jHuORmVujWiZJ4AuPM7nzQN1aljw1pzT+vEIixudST8oJHnslhrwahqOgkHQHbyI5Rom0mC0VWl0Wldh2fx8s0Jlp3aeXTqsfHT9qHeto5XtgVHsnI4AADMIhp/kBYdvcFp5Liz+mUjsw+orTPTcRwplyzvKesCOreMOHLquDx6kaZFMiCdfPkQtfAscdTdIMbcdPVdXWtKN6yQBnGuXQOB5s/jZcuLNPA+Mtr86+xvlwxyLlHv87PO61lTbQa4ODqhcQ4BwGQDYObuSd5GgAQTKZcMrdZ1jy6rXxPDvs9QGq3MydOAd0PI9EE54AfUADQSQ1o4AnYfRetCUZq10edKLi6YAyodvoi218/dtcAAyQCGgEyZ8RG6swekQDULM4b4nA7R8In1IQzxrpp1CpXRI1Lx1fX/CJv5zZSQcnh020J/eULcW5plo3zAHTcTwTvzD4ghaAc0Rkc7YzA/dPbUXRnHDX6x+qa8f4WNHIn1lGiBSGV28AtHICZPqmuwM2pJeXEbmVdb3TmOzMMECNddOWvBXW1PM9oO0yfIalD93nqOy6CToNkqoC916DqaVOegI+iSrfaOBIkaaJKthoYKQUAnlICSRSCSAK3tVLmokhVlqTQFMJZVZlSASoCvIkaS6nsVhTaj3V62lC3Be4nYuAkDrA1jy5rAv63eVX1GAMDnOcGjYAnQIaADNNRLUW2sR8TZHMKxrWP2OvI6FTxQ7M+EpRtWzIQzqRCTgwshKcOUS1JTdDLQ2diokc1CVY2sfPzVckKhpTCRsrJaeiWT1ToAiniVQMNPMcpMluwJ0/gewUcQcHP0gQBr6cU9GkIJdso2ltmbJJGsBU03oRCjVIK6DCcXLSDMEbFYVW2PmqmVCFy5sCl2dOHO4nq9G5o3TMjwM5btGjo+srje0PZypRByeKmDmI+ZvmeI6oPDcTLYnmNeULvcLxhldoZV0dwf15O5rii54Za/v8A6dcowzRPMmXLmNLJIa6JHAwZHsdVdRqd45jTGnENAJHIkb+q6ntZ2Ydl+5aNDmyDiDxYf29uSwq9hTZTDg4tqh0QNdANXHkZ99eS9TFlWRaPOyY3B0zPDu8rknYT9P8AtG4nVfIY9wdk0EEEAaaBw3Wayg6fDJPTdN9onf8AgrVOuyC5tuCx7zplGkc+SooUnESFfdvik0D5iSfT+wtHCa9JtFzH0w9zg3K8OhzIMugajXyS9w9jOt6pZmLtPCYnn5psLe1p8cweX6rW+yNfOR2wGlTKCSZmI0AHMoK5w8tMOaWHhyPkdiqrYh5HRJDfZTzHskmBQCpKsKQKgZYCnlVypApgTTEJpUkARLVO3tnVHtYwS5xDWjmTsmXXdj7dlvSqX1YS1gLaTfxO+Ex1J8A83IAh2urttaFOwpHWA+s4cSTIB8z4vINXINCsu7l1Wo6pUMve4ucep5dOA6BRagCQCTqAPBO1XNanQihoe34XSOTtU5uGnR7S3ruEUKSZ1LmFNeABXWwOrSD5IWpRIRb7QbiWnool7xuA8exSa8jsBLVGEbmY78p5H+VXUt4UcPA7Bk4KctTKehhFWr4Gjz/Va2FYsKTcmRj2GMwcBJggxm3Go22WDCUqlPexUaRdmdpAzHYbCTw6JYizNUDGiI8M+nFDWNfK8E7Cf0V2H3uWr3hjMDmE6iQZ16K200Loru7WpQeWVWFjhwcI8iOYRuH4gWlF9oMWN2GZmgFgcJBJnMQePDTbXisDVp1WOXFa2bY8riz1Ps9j7XtFOtq3YHi3lryUu0HZcPh7XQHf8jRmBHUT8S84sr0tO67vsv2qLPA+HU3fEw//AGbyK4eMscr/AM/6Z23HLE5KnSNJz3OEFgI47+vT9ULgdi6u8gNDiZOpA21cZK9P7RdnqV3SLqL9CNCN29HDiF5wzvLN4a8ZXNkhwAIIOhInQjVd+LMpun2cOTE4fwQvsLyOynQiCIOZpBEgtPEEQZCCNB7dvp/C6KjjrnFznBlXMA0hw2a3ZrQPhb0Q95UpEDu2uYZMguzCOELooxMhl4dnCfofZFtu8wy5zHIn+fMpn0gdxKHqWY4GPPVPYBWVMgfs7v7JTIsCgKQKSSzQxwVIJJJgSCkEySYBmF2Zr1WU26FxieQiXH0AJWz24vxmZaUxlp24Ejm/Lp7NMebnJJJAcuFJMkmBNrkXbGSkkgR02HYYHiUNiOGZNUkkFGNUbCrISSTJKqlEHcKqypeNwHwjfz/uUkkmhourWoQdW3hJJDSAHc2FFJJYtUUOllTpIWxDB5CJua+ZjG8pSSQnpgDgou2uCCmSUTSaNISaejsuzfaJ9Jwg+YOoPpwMcV2+KYFRxGgXsEEakbFp5tMJJLjgqnxO6e4WeSY1gz7ZxBMgagjQkTE+6CpXp46+aSS9CEnSPOmkm0F0rpp5gq0hJJbpkDQkkkmB/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9742273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76200"/>
            <a:ext cx="8458200" cy="617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solidFill>
                  <a:schemeClr val="tx1">
                    <a:lumMod val="95000"/>
                    <a:lumOff val="5000"/>
                  </a:schemeClr>
                </a:solidFill>
              </a:rPr>
              <a:t>Description</a:t>
            </a:r>
            <a:endParaRPr lang="en-US" dirty="0">
              <a:solidFill>
                <a:schemeClr val="tx1">
                  <a:lumMod val="95000"/>
                  <a:lumOff val="5000"/>
                </a:schemeClr>
              </a:solidFill>
            </a:endParaRPr>
          </a:p>
        </p:txBody>
      </p:sp>
      <p:sp>
        <p:nvSpPr>
          <p:cNvPr id="3" name="Content Placeholder 2"/>
          <p:cNvSpPr>
            <a:spLocks noGrp="1"/>
          </p:cNvSpPr>
          <p:nvPr>
            <p:ph idx="1"/>
          </p:nvPr>
        </p:nvSpPr>
        <p:spPr/>
        <p:txBody>
          <a:bodyPr/>
          <a:lstStyle/>
          <a:p>
            <a:r>
              <a:rPr lang="en-US" dirty="0" smtClean="0">
                <a:solidFill>
                  <a:schemeClr val="tx1">
                    <a:lumMod val="95000"/>
                    <a:lumOff val="5000"/>
                  </a:schemeClr>
                </a:solidFill>
              </a:rPr>
              <a:t>Federal district court held that "You Have Mail," "Buddy Lists," and "IM," as well as the mailbox icon for email are generic trademarks that may not be protected by AOL, so its suit against AT&amp;T for using such terms was dismissed. The terms had been in use before AOL claimed ownership.</a:t>
            </a:r>
            <a:endParaRPr lang="en-US" dirty="0">
              <a:solidFill>
                <a:schemeClr val="tx1">
                  <a:lumMod val="95000"/>
                  <a:lumOff val="5000"/>
                </a:schemeClr>
              </a:solidFill>
            </a:endParaRPr>
          </a:p>
        </p:txBody>
      </p:sp>
    </p:spTree>
    <p:extLst>
      <p:ext uri="{BB962C8B-B14F-4D97-AF65-F5344CB8AC3E}">
        <p14:creationId xmlns:p14="http://schemas.microsoft.com/office/powerpoint/2010/main" val="1698585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solidFill>
                  <a:schemeClr val="tx2">
                    <a:lumMod val="60000"/>
                    <a:lumOff val="40000"/>
                  </a:schemeClr>
                </a:solidFill>
              </a:rPr>
              <a:t>Key Words</a:t>
            </a:r>
            <a:endParaRPr lang="en-US" dirty="0">
              <a:solidFill>
                <a:schemeClr val="tx2">
                  <a:lumMod val="60000"/>
                  <a:lumOff val="40000"/>
                </a:schemeClr>
              </a:solidFill>
            </a:endParaRPr>
          </a:p>
        </p:txBody>
      </p:sp>
      <p:sp>
        <p:nvSpPr>
          <p:cNvPr id="3" name="Content Placeholder 2"/>
          <p:cNvSpPr>
            <a:spLocks noGrp="1"/>
          </p:cNvSpPr>
          <p:nvPr>
            <p:ph idx="1"/>
          </p:nvPr>
        </p:nvSpPr>
        <p:spPr/>
        <p:txBody>
          <a:bodyPr/>
          <a:lstStyle/>
          <a:p>
            <a:r>
              <a:rPr lang="en-US" dirty="0" smtClean="0">
                <a:solidFill>
                  <a:schemeClr val="tx2">
                    <a:lumMod val="60000"/>
                    <a:lumOff val="40000"/>
                  </a:schemeClr>
                </a:solidFill>
              </a:rPr>
              <a:t>Generic E-Mail Trademarks- This was developed after this suit claiming certain terms can’t be claimed by one company</a:t>
            </a:r>
            <a:r>
              <a:rPr lang="en-US" dirty="0" smtClean="0"/>
              <a:t>.</a:t>
            </a:r>
            <a:endParaRPr lang="en-US" dirty="0"/>
          </a:p>
        </p:txBody>
      </p:sp>
    </p:spTree>
    <p:extLst>
      <p:ext uri="{BB962C8B-B14F-4D97-AF65-F5344CB8AC3E}">
        <p14:creationId xmlns:p14="http://schemas.microsoft.com/office/powerpoint/2010/main" val="31367225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0678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Facts </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solidFill>
                  <a:schemeClr val="tx1">
                    <a:lumMod val="95000"/>
                    <a:lumOff val="5000"/>
                  </a:schemeClr>
                </a:solidFill>
              </a:rPr>
              <a:t>AOL applied for trademark registration for "You've Got Mail" and "You Have Mail" and the mail box icon that accompanies it. It had already received a service mark for "Buddy Lists." and uses the term "IM" over which it claims ownership. AT&amp;T's internet service later began to say "You Have Mail!" and used "I M Here" for its chat service. AOL sued for infringement. AT&amp;T defended that the terms involved are generic and so not subject to trademark protection.</a:t>
            </a:r>
            <a:endParaRPr lang="en-US" dirty="0">
              <a:solidFill>
                <a:schemeClr val="tx1">
                  <a:lumMod val="95000"/>
                  <a:lumOff val="5000"/>
                </a:schemeClr>
              </a:solidFill>
            </a:endParaRPr>
          </a:p>
        </p:txBody>
      </p:sp>
    </p:spTree>
    <p:extLst>
      <p:ext uri="{BB962C8B-B14F-4D97-AF65-F5344CB8AC3E}">
        <p14:creationId xmlns:p14="http://schemas.microsoft.com/office/powerpoint/2010/main" val="13227216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228600"/>
            <a:ext cx="7924800" cy="579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Decision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term "you have mail" in electronic transmissions goes back to at least 1985, before AOL began to use the term, so it is a generic term that AOL cannot claim. Similarly, "IM" appeared in various places before AOL claimed ownership, so it is also a generic term. Many firms in the industry use "Buddy Lists," it was not original to AOL, so its service mark for that is cancelled and it may not claim protection for the mailbox icon for e-mail. Since AT&amp;T does not use "you've got mail," it cannot contest AOL's claim over that term in this litigation.</a:t>
            </a:r>
            <a:endParaRPr lang="en-US" dirty="0"/>
          </a:p>
        </p:txBody>
      </p:sp>
    </p:spTree>
    <p:extLst>
      <p:ext uri="{BB962C8B-B14F-4D97-AF65-F5344CB8AC3E}">
        <p14:creationId xmlns:p14="http://schemas.microsoft.com/office/powerpoint/2010/main" val="38676588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85800"/>
            <a:ext cx="9144000" cy="392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18" y="3223491"/>
            <a:ext cx="8991600"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Cites </a:t>
            </a:r>
            <a:endParaRPr lang="en-US" dirty="0"/>
          </a:p>
        </p:txBody>
      </p:sp>
      <p:sp>
        <p:nvSpPr>
          <p:cNvPr id="3" name="Content Placeholder 2"/>
          <p:cNvSpPr>
            <a:spLocks noGrp="1"/>
          </p:cNvSpPr>
          <p:nvPr>
            <p:ph idx="1"/>
          </p:nvPr>
        </p:nvSpPr>
        <p:spPr/>
        <p:txBody>
          <a:bodyPr/>
          <a:lstStyle/>
          <a:p>
            <a:r>
              <a:rPr lang="en-US" dirty="0" smtClean="0">
                <a:solidFill>
                  <a:schemeClr val="tx1">
                    <a:lumMod val="95000"/>
                    <a:lumOff val="5000"/>
                  </a:schemeClr>
                </a:solidFill>
              </a:rPr>
              <a:t>America Online, Inc. v. AT&amp;T Corp., 64 F.Supp.2d 549 (E.D., Va., 1999)</a:t>
            </a:r>
            <a:endParaRPr lang="en-US" dirty="0">
              <a:solidFill>
                <a:schemeClr val="tx1">
                  <a:lumMod val="95000"/>
                  <a:lumOff val="5000"/>
                </a:schemeClr>
              </a:solidFill>
            </a:endParaRPr>
          </a:p>
        </p:txBody>
      </p:sp>
    </p:spTree>
    <p:extLst>
      <p:ext uri="{BB962C8B-B14F-4D97-AF65-F5344CB8AC3E}">
        <p14:creationId xmlns:p14="http://schemas.microsoft.com/office/powerpoint/2010/main" val="17109168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TotalTime>
  <Words>359</Words>
  <Application>Microsoft Office PowerPoint</Application>
  <PresentationFormat>On-screen Show (4:3)</PresentationFormat>
  <Paragraphs>14</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"You Have Mail" And Other Email Terms Are Generic</vt:lpstr>
      <vt:lpstr>Topic</vt:lpstr>
      <vt:lpstr>Description</vt:lpstr>
      <vt:lpstr>Key Words</vt:lpstr>
      <vt:lpstr>Facts </vt:lpstr>
      <vt:lpstr>Decision  </vt:lpstr>
      <vt:lpstr>Cites </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 Have Mail" And Other Email Terms Are Generic</dc:title>
  <dc:creator>Asia Green</dc:creator>
  <cp:lastModifiedBy>Linda Christensen</cp:lastModifiedBy>
  <cp:revision>3</cp:revision>
  <dcterms:created xsi:type="dcterms:W3CDTF">2014-01-14T13:54:40Z</dcterms:created>
  <dcterms:modified xsi:type="dcterms:W3CDTF">2014-01-14T14:30:44Z</dcterms:modified>
</cp:coreProperties>
</file>