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564" y="7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2FABBA-FEDB-4AD4-91C6-8636A57945E2}"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1736500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2FABBA-FEDB-4AD4-91C6-8636A57945E2}"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1700317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2FABBA-FEDB-4AD4-91C6-8636A57945E2}"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2521000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2FABBA-FEDB-4AD4-91C6-8636A57945E2}"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2173384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FABBA-FEDB-4AD4-91C6-8636A57945E2}"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3801375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2FABBA-FEDB-4AD4-91C6-8636A57945E2}"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3999274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2FABBA-FEDB-4AD4-91C6-8636A57945E2}" type="datetimeFigureOut">
              <a:rPr lang="en-US" smtClean="0"/>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3021636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2FABBA-FEDB-4AD4-91C6-8636A57945E2}" type="datetimeFigureOut">
              <a:rPr lang="en-US" smtClean="0"/>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3426482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FABBA-FEDB-4AD4-91C6-8636A57945E2}" type="datetimeFigureOut">
              <a:rPr lang="en-US" smtClean="0"/>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3336061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FABBA-FEDB-4AD4-91C6-8636A57945E2}"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483015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FABBA-FEDB-4AD4-91C6-8636A57945E2}"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AA9AF-1F58-43F1-A82A-A5C09E3B7023}" type="slidenum">
              <a:rPr lang="en-US" smtClean="0"/>
              <a:t>‹#›</a:t>
            </a:fld>
            <a:endParaRPr lang="en-US"/>
          </a:p>
        </p:txBody>
      </p:sp>
    </p:spTree>
    <p:extLst>
      <p:ext uri="{BB962C8B-B14F-4D97-AF65-F5344CB8AC3E}">
        <p14:creationId xmlns:p14="http://schemas.microsoft.com/office/powerpoint/2010/main" val="2723930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2FABBA-FEDB-4AD4-91C6-8636A57945E2}" type="datetimeFigureOut">
              <a:rPr lang="en-US" smtClean="0"/>
              <a:t>1/15/2014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AA9AF-1F58-43F1-A82A-A5C09E3B7023}" type="slidenum">
              <a:rPr lang="en-US" smtClean="0"/>
              <a:t>‹#›</a:t>
            </a:fld>
            <a:endParaRPr lang="en-US"/>
          </a:p>
        </p:txBody>
      </p:sp>
    </p:spTree>
    <p:extLst>
      <p:ext uri="{BB962C8B-B14F-4D97-AF65-F5344CB8AC3E}">
        <p14:creationId xmlns:p14="http://schemas.microsoft.com/office/powerpoint/2010/main" val="1674395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14400" y="304800"/>
            <a:ext cx="6629400" cy="1754326"/>
          </a:xfrm>
          <a:prstGeom prst="rect">
            <a:avLst/>
          </a:prstGeom>
          <a:noFill/>
        </p:spPr>
        <p:txBody>
          <a:bodyPr wrap="square" rtlCol="0">
            <a:spAutoFit/>
          </a:bodyPr>
          <a:lstStyle/>
          <a:p>
            <a:pPr algn="ctr"/>
            <a:r>
              <a:rPr lang="en-US" sz="3600" dirty="0" smtClean="0">
                <a:solidFill>
                  <a:schemeClr val="tx2">
                    <a:lumMod val="60000"/>
                    <a:lumOff val="40000"/>
                  </a:schemeClr>
                </a:solidFill>
                <a:latin typeface="Tahoma" pitchFamily="34" charset="0"/>
                <a:ea typeface="Tahoma" pitchFamily="34" charset="0"/>
                <a:cs typeface="Tahoma" pitchFamily="34" charset="0"/>
              </a:rPr>
              <a:t>MySpace </a:t>
            </a:r>
            <a:r>
              <a:rPr lang="en-US" sz="3600" dirty="0">
                <a:solidFill>
                  <a:schemeClr val="tx2">
                    <a:lumMod val="60000"/>
                    <a:lumOff val="40000"/>
                  </a:schemeClr>
                </a:solidFill>
                <a:latin typeface="Tahoma" pitchFamily="34" charset="0"/>
                <a:ea typeface="Tahoma" pitchFamily="34" charset="0"/>
                <a:cs typeface="Tahoma" pitchFamily="34" charset="0"/>
              </a:rPr>
              <a:t>N</a:t>
            </a:r>
            <a:r>
              <a:rPr lang="en-US" sz="3600" dirty="0" smtClean="0">
                <a:solidFill>
                  <a:schemeClr val="tx2">
                    <a:lumMod val="60000"/>
                    <a:lumOff val="40000"/>
                  </a:schemeClr>
                </a:solidFill>
                <a:latin typeface="Tahoma" pitchFamily="34" charset="0"/>
                <a:ea typeface="Tahoma" pitchFamily="34" charset="0"/>
                <a:cs typeface="Tahoma" pitchFamily="34" charset="0"/>
              </a:rPr>
              <a:t>ot Responsible for Assault by User </a:t>
            </a:r>
            <a:r>
              <a:rPr lang="en-US" sz="3600" dirty="0">
                <a:solidFill>
                  <a:schemeClr val="tx2">
                    <a:lumMod val="60000"/>
                    <a:lumOff val="40000"/>
                  </a:schemeClr>
                </a:solidFill>
                <a:latin typeface="Tahoma" pitchFamily="34" charset="0"/>
                <a:ea typeface="Tahoma" pitchFamily="34" charset="0"/>
                <a:cs typeface="Tahoma" pitchFamily="34" charset="0"/>
              </a:rPr>
              <a:t>W</a:t>
            </a:r>
            <a:r>
              <a:rPr lang="en-US" sz="3600" dirty="0" smtClean="0">
                <a:solidFill>
                  <a:schemeClr val="tx2">
                    <a:lumMod val="60000"/>
                    <a:lumOff val="40000"/>
                  </a:schemeClr>
                </a:solidFill>
                <a:latin typeface="Tahoma" pitchFamily="34" charset="0"/>
                <a:ea typeface="Tahoma" pitchFamily="34" charset="0"/>
                <a:cs typeface="Tahoma" pitchFamily="34" charset="0"/>
              </a:rPr>
              <a:t>ho </a:t>
            </a:r>
            <a:r>
              <a:rPr lang="en-US" sz="3600" dirty="0">
                <a:solidFill>
                  <a:schemeClr val="tx2">
                    <a:lumMod val="60000"/>
                    <a:lumOff val="40000"/>
                  </a:schemeClr>
                </a:solidFill>
                <a:latin typeface="Tahoma" pitchFamily="34" charset="0"/>
                <a:ea typeface="Tahoma" pitchFamily="34" charset="0"/>
                <a:cs typeface="Tahoma" pitchFamily="34" charset="0"/>
              </a:rPr>
              <a:t>C</a:t>
            </a:r>
            <a:r>
              <a:rPr lang="en-US" sz="3600" dirty="0" smtClean="0">
                <a:solidFill>
                  <a:schemeClr val="tx2">
                    <a:lumMod val="60000"/>
                    <a:lumOff val="40000"/>
                  </a:schemeClr>
                </a:solidFill>
                <a:latin typeface="Tahoma" pitchFamily="34" charset="0"/>
                <a:ea typeface="Tahoma" pitchFamily="34" charset="0"/>
                <a:cs typeface="Tahoma" pitchFamily="34" charset="0"/>
              </a:rPr>
              <a:t>ame Into </a:t>
            </a:r>
            <a:r>
              <a:rPr lang="en-US" sz="3600" dirty="0">
                <a:solidFill>
                  <a:schemeClr val="tx2">
                    <a:lumMod val="60000"/>
                    <a:lumOff val="40000"/>
                  </a:schemeClr>
                </a:solidFill>
                <a:latin typeface="Tahoma" pitchFamily="34" charset="0"/>
                <a:ea typeface="Tahoma" pitchFamily="34" charset="0"/>
                <a:cs typeface="Tahoma" pitchFamily="34" charset="0"/>
              </a:rPr>
              <a:t>C</a:t>
            </a:r>
            <a:r>
              <a:rPr lang="en-US" sz="3600" dirty="0" smtClean="0">
                <a:solidFill>
                  <a:schemeClr val="tx2">
                    <a:lumMod val="60000"/>
                    <a:lumOff val="40000"/>
                  </a:schemeClr>
                </a:solidFill>
                <a:latin typeface="Tahoma" pitchFamily="34" charset="0"/>
                <a:ea typeface="Tahoma" pitchFamily="34" charset="0"/>
                <a:cs typeface="Tahoma" pitchFamily="34" charset="0"/>
              </a:rPr>
              <a:t>ontact with Each </a:t>
            </a:r>
            <a:r>
              <a:rPr lang="en-US" sz="3600" dirty="0">
                <a:solidFill>
                  <a:schemeClr val="tx2">
                    <a:lumMod val="60000"/>
                    <a:lumOff val="40000"/>
                  </a:schemeClr>
                </a:solidFill>
                <a:latin typeface="Tahoma" pitchFamily="34" charset="0"/>
                <a:ea typeface="Tahoma" pitchFamily="34" charset="0"/>
                <a:cs typeface="Tahoma" pitchFamily="34" charset="0"/>
              </a:rPr>
              <a:t>O</a:t>
            </a:r>
            <a:r>
              <a:rPr lang="en-US" sz="3600" dirty="0" smtClean="0">
                <a:solidFill>
                  <a:schemeClr val="tx2">
                    <a:lumMod val="60000"/>
                    <a:lumOff val="40000"/>
                  </a:schemeClr>
                </a:solidFill>
                <a:latin typeface="Tahoma" pitchFamily="34" charset="0"/>
                <a:ea typeface="Tahoma" pitchFamily="34" charset="0"/>
                <a:cs typeface="Tahoma" pitchFamily="34" charset="0"/>
              </a:rPr>
              <a:t>ther </a:t>
            </a:r>
            <a:endParaRPr lang="en-US" sz="3600" dirty="0">
              <a:solidFill>
                <a:schemeClr val="tx2">
                  <a:lumMod val="60000"/>
                  <a:lumOff val="40000"/>
                </a:schemeClr>
              </a:solidFill>
              <a:latin typeface="Tahoma" pitchFamily="34" charset="0"/>
              <a:ea typeface="Tahoma" pitchFamily="34" charset="0"/>
              <a:cs typeface="Tahoma" pitchFamily="34" charset="0"/>
            </a:endParaRPr>
          </a:p>
        </p:txBody>
      </p:sp>
      <p:sp>
        <p:nvSpPr>
          <p:cNvPr id="6" name="TextBox 5"/>
          <p:cNvSpPr txBox="1"/>
          <p:nvPr/>
        </p:nvSpPr>
        <p:spPr>
          <a:xfrm>
            <a:off x="1524000" y="5534561"/>
            <a:ext cx="6477000" cy="1323439"/>
          </a:xfrm>
          <a:prstGeom prst="rect">
            <a:avLst/>
          </a:prstGeom>
          <a:noFill/>
        </p:spPr>
        <p:txBody>
          <a:bodyPr wrap="square" rtlCol="0">
            <a:spAutoFit/>
          </a:bodyPr>
          <a:lstStyle/>
          <a:p>
            <a:pPr algn="ctr"/>
            <a:r>
              <a:rPr lang="en-US" sz="2400" i="1" u="sng" dirty="0" smtClean="0">
                <a:solidFill>
                  <a:schemeClr val="tx2">
                    <a:lumMod val="60000"/>
                    <a:lumOff val="40000"/>
                  </a:schemeClr>
                </a:solidFill>
                <a:latin typeface="Tahoma" pitchFamily="34" charset="0"/>
                <a:ea typeface="Tahoma" pitchFamily="34" charset="0"/>
                <a:cs typeface="Tahoma" pitchFamily="34" charset="0"/>
              </a:rPr>
              <a:t>Cyberlaw</a:t>
            </a:r>
          </a:p>
          <a:p>
            <a:pPr algn="ctr"/>
            <a:r>
              <a:rPr lang="en-US" sz="2400" dirty="0" smtClean="0">
                <a:solidFill>
                  <a:schemeClr val="tx2">
                    <a:lumMod val="60000"/>
                    <a:lumOff val="40000"/>
                  </a:schemeClr>
                </a:solidFill>
                <a:latin typeface="Tahoma" pitchFamily="34" charset="0"/>
                <a:ea typeface="Tahoma" pitchFamily="34" charset="0"/>
                <a:cs typeface="Tahoma" pitchFamily="34" charset="0"/>
              </a:rPr>
              <a:t>Rebecca Marley, Emily Hill, and Lindsay </a:t>
            </a:r>
            <a:r>
              <a:rPr lang="en-US" sz="2400" dirty="0" err="1" smtClean="0">
                <a:solidFill>
                  <a:schemeClr val="tx2">
                    <a:lumMod val="60000"/>
                    <a:lumOff val="40000"/>
                  </a:schemeClr>
                </a:solidFill>
                <a:latin typeface="Tahoma" pitchFamily="34" charset="0"/>
                <a:ea typeface="Tahoma" pitchFamily="34" charset="0"/>
                <a:cs typeface="Tahoma" pitchFamily="34" charset="0"/>
              </a:rPr>
              <a:t>Najbrt</a:t>
            </a:r>
            <a:r>
              <a:rPr lang="en-US" sz="2400" dirty="0" smtClean="0">
                <a:solidFill>
                  <a:schemeClr val="tx2">
                    <a:lumMod val="60000"/>
                    <a:lumOff val="40000"/>
                  </a:schemeClr>
                </a:solidFill>
                <a:latin typeface="Tahoma" pitchFamily="34" charset="0"/>
                <a:ea typeface="Tahoma" pitchFamily="34" charset="0"/>
                <a:cs typeface="Tahoma" pitchFamily="34" charset="0"/>
              </a:rPr>
              <a:t>  </a:t>
            </a:r>
          </a:p>
          <a:p>
            <a:r>
              <a:rPr lang="en-US" sz="3200" dirty="0">
                <a:solidFill>
                  <a:schemeClr val="tx2">
                    <a:lumMod val="60000"/>
                    <a:lumOff val="40000"/>
                  </a:schemeClr>
                </a:solidFill>
                <a:latin typeface="Tahoma" pitchFamily="34" charset="0"/>
                <a:ea typeface="Tahoma" pitchFamily="34" charset="0"/>
                <a:cs typeface="Tahoma" pitchFamily="34" charset="0"/>
              </a:rPr>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590800"/>
            <a:ext cx="6934200" cy="1906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2066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229600" cy="1143000"/>
          </a:xfrm>
        </p:spPr>
        <p:txBody>
          <a:bodyPr>
            <a:normAutofit/>
          </a:bodyPr>
          <a:lstStyle/>
          <a:p>
            <a:r>
              <a:rPr lang="en-US" sz="3600" i="1" u="sng" dirty="0" smtClean="0">
                <a:solidFill>
                  <a:schemeClr val="tx2">
                    <a:lumMod val="60000"/>
                    <a:lumOff val="40000"/>
                  </a:schemeClr>
                </a:solidFill>
                <a:latin typeface="Tahoma" pitchFamily="34" charset="0"/>
                <a:ea typeface="Tahoma" pitchFamily="34" charset="0"/>
                <a:cs typeface="Tahoma" pitchFamily="34" charset="0"/>
              </a:rPr>
              <a:t>Facts </a:t>
            </a:r>
            <a:endParaRPr lang="en-US" sz="3600" dirty="0">
              <a:solidFill>
                <a:schemeClr val="tx2">
                  <a:lumMod val="60000"/>
                  <a:lumOff val="40000"/>
                </a:schemeClr>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89527" y="685800"/>
            <a:ext cx="8001000" cy="4038600"/>
          </a:xfrm>
        </p:spPr>
        <p:txBody>
          <a:bodyPr>
            <a:normAutofit/>
          </a:bodyPr>
          <a:lstStyle/>
          <a:p>
            <a:pPr marL="0" indent="0">
              <a:buNone/>
            </a:pPr>
            <a:r>
              <a:rPr lang="en-US" sz="2000" dirty="0" smtClean="0">
                <a:solidFill>
                  <a:schemeClr val="tx2">
                    <a:lumMod val="60000"/>
                    <a:lumOff val="40000"/>
                  </a:schemeClr>
                </a:solidFill>
                <a:latin typeface="Tahoma" pitchFamily="34" charset="0"/>
                <a:ea typeface="Tahoma" pitchFamily="34" charset="0"/>
                <a:cs typeface="Tahoma" pitchFamily="34" charset="0"/>
              </a:rPr>
              <a:t>A fifteen year old girl alleged that she was persuaded into leaving her house to meet with a person she meet through MySpace. “ Jane Doe” said that he was a sexual predator and sexually assaulted her. The plaintiff said that MySpace is not protected under the Communications Decency Acts (CDA) because they failed to provide safety measures on their website. Also that MySpace was the informer in the relationship and was providing information that led to the alleged assault. “ Jane Doe” thought that MySpace should be held liable for negligence, gross negligence, and strict product liability. MySpace dismissed the complaint.    </a:t>
            </a:r>
            <a:endParaRPr lang="en-US" sz="2000" dirty="0">
              <a:solidFill>
                <a:schemeClr val="tx2">
                  <a:lumMod val="60000"/>
                  <a:lumOff val="40000"/>
                </a:schemeClr>
              </a:solidFill>
              <a:latin typeface="Tahoma" pitchFamily="34" charset="0"/>
              <a:ea typeface="Tahoma" pitchFamily="34" charset="0"/>
              <a:cs typeface="Tahoma" pitchFamily="34"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8872" y="3810000"/>
            <a:ext cx="4791137"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752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solidFill>
                  <a:schemeClr val="tx2">
                    <a:lumMod val="60000"/>
                    <a:lumOff val="40000"/>
                  </a:schemeClr>
                </a:solidFill>
              </a:rPr>
              <a:t>Decision</a:t>
            </a:r>
            <a:endParaRPr lang="en-US" i="1" u="sng" dirty="0">
              <a:solidFill>
                <a:schemeClr val="tx2">
                  <a:lumMod val="60000"/>
                  <a:lumOff val="40000"/>
                </a:schemeClr>
              </a:solidFill>
            </a:endParaRPr>
          </a:p>
        </p:txBody>
      </p:sp>
      <p:sp>
        <p:nvSpPr>
          <p:cNvPr id="3" name="Content Placeholder 2"/>
          <p:cNvSpPr>
            <a:spLocks noGrp="1"/>
          </p:cNvSpPr>
          <p:nvPr>
            <p:ph idx="1"/>
          </p:nvPr>
        </p:nvSpPr>
        <p:spPr>
          <a:xfrm>
            <a:off x="457200" y="1143000"/>
            <a:ext cx="8229600" cy="4525963"/>
          </a:xfrm>
        </p:spPr>
        <p:txBody>
          <a:bodyPr>
            <a:normAutofit/>
          </a:bodyPr>
          <a:lstStyle/>
          <a:p>
            <a:pPr marL="0" indent="0">
              <a:buNone/>
            </a:pPr>
            <a:r>
              <a:rPr lang="en-US" sz="3000" dirty="0" smtClean="0">
                <a:solidFill>
                  <a:schemeClr val="tx2">
                    <a:lumMod val="60000"/>
                    <a:lumOff val="40000"/>
                  </a:schemeClr>
                </a:solidFill>
              </a:rPr>
              <a:t>MySpace was not responsible for the mans actions. The CDA even said </a:t>
            </a:r>
            <a:r>
              <a:rPr lang="en-US" sz="3000" dirty="0">
                <a:solidFill>
                  <a:schemeClr val="tx2">
                    <a:lumMod val="60000"/>
                    <a:lumOff val="40000"/>
                  </a:schemeClr>
                </a:solidFill>
              </a:rPr>
              <a:t>that “No provider or user of an interactive computer service shall be treated as the publisher or speaker of any information provided by another information content provider</a:t>
            </a:r>
            <a:r>
              <a:rPr lang="en-US" sz="3000" dirty="0" smtClean="0">
                <a:solidFill>
                  <a:schemeClr val="tx2">
                    <a:lumMod val="60000"/>
                    <a:lumOff val="40000"/>
                  </a:schemeClr>
                </a:solidFill>
              </a:rPr>
              <a:t>.” MySpace isn’t an content provider, it is just a provider for people to share their own information at their own will.</a:t>
            </a:r>
            <a:endParaRPr lang="en-US" sz="3000" dirty="0">
              <a:solidFill>
                <a:schemeClr val="tx2">
                  <a:lumMod val="60000"/>
                  <a:lumOff val="4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4419600"/>
            <a:ext cx="3448050" cy="2205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8279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solidFill>
                  <a:schemeClr val="tx2">
                    <a:lumMod val="60000"/>
                    <a:lumOff val="40000"/>
                  </a:schemeClr>
                </a:solidFill>
              </a:rPr>
              <a:t>Key Words</a:t>
            </a:r>
            <a:endParaRPr lang="en-US" i="1" u="sng" dirty="0">
              <a:solidFill>
                <a:schemeClr val="tx2">
                  <a:lumMod val="60000"/>
                  <a:lumOff val="40000"/>
                </a:schemeClr>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sz="2800" u="sng" dirty="0" smtClean="0">
                <a:solidFill>
                  <a:schemeClr val="tx2">
                    <a:lumMod val="60000"/>
                    <a:lumOff val="40000"/>
                  </a:schemeClr>
                </a:solidFill>
              </a:rPr>
              <a:t>Website Owner</a:t>
            </a:r>
            <a:r>
              <a:rPr lang="en-US" sz="2800" dirty="0" smtClean="0">
                <a:solidFill>
                  <a:schemeClr val="tx2">
                    <a:lumMod val="60000"/>
                    <a:lumOff val="40000"/>
                  </a:schemeClr>
                </a:solidFill>
              </a:rPr>
              <a:t>- One who owns and </a:t>
            </a:r>
          </a:p>
          <a:p>
            <a:pPr marL="0" indent="0">
              <a:buNone/>
            </a:pPr>
            <a:r>
              <a:rPr lang="en-US" sz="2800" dirty="0">
                <a:solidFill>
                  <a:schemeClr val="tx2">
                    <a:lumMod val="60000"/>
                    <a:lumOff val="40000"/>
                  </a:schemeClr>
                </a:solidFill>
              </a:rPr>
              <a:t>m</a:t>
            </a:r>
            <a:r>
              <a:rPr lang="en-US" sz="2800" dirty="0" smtClean="0">
                <a:solidFill>
                  <a:schemeClr val="tx2">
                    <a:lumMod val="60000"/>
                    <a:lumOff val="40000"/>
                  </a:schemeClr>
                </a:solidFill>
              </a:rPr>
              <a:t>anages a website </a:t>
            </a:r>
          </a:p>
          <a:p>
            <a:pPr marL="0" indent="0">
              <a:buNone/>
            </a:pPr>
            <a:endParaRPr lang="en-US" sz="2800" dirty="0" smtClean="0">
              <a:solidFill>
                <a:schemeClr val="tx2">
                  <a:lumMod val="60000"/>
                  <a:lumOff val="40000"/>
                </a:schemeClr>
              </a:solidFill>
            </a:endParaRPr>
          </a:p>
          <a:p>
            <a:pPr marL="0" indent="0">
              <a:buNone/>
            </a:pPr>
            <a:r>
              <a:rPr lang="en-US" sz="2800" u="sng" dirty="0" smtClean="0">
                <a:solidFill>
                  <a:schemeClr val="tx2">
                    <a:lumMod val="60000"/>
                    <a:lumOff val="40000"/>
                  </a:schemeClr>
                </a:solidFill>
              </a:rPr>
              <a:t>Communications Decency </a:t>
            </a:r>
            <a:r>
              <a:rPr lang="en-US" sz="2800" u="sng" dirty="0">
                <a:solidFill>
                  <a:schemeClr val="tx2">
                    <a:lumMod val="60000"/>
                    <a:lumOff val="40000"/>
                  </a:schemeClr>
                </a:solidFill>
              </a:rPr>
              <a:t>Act</a:t>
            </a:r>
            <a:r>
              <a:rPr lang="en-US" sz="2800" dirty="0">
                <a:solidFill>
                  <a:schemeClr val="tx2">
                    <a:lumMod val="60000"/>
                    <a:lumOff val="40000"/>
                  </a:schemeClr>
                </a:solidFill>
              </a:rPr>
              <a:t>- </a:t>
            </a:r>
            <a:r>
              <a:rPr lang="en-US" sz="2800" dirty="0" smtClean="0">
                <a:solidFill>
                  <a:schemeClr val="tx2">
                    <a:lumMod val="60000"/>
                    <a:lumOff val="40000"/>
                  </a:schemeClr>
                </a:solidFill>
              </a:rPr>
              <a:t>The </a:t>
            </a:r>
            <a:r>
              <a:rPr lang="en-US" sz="2800" dirty="0">
                <a:solidFill>
                  <a:schemeClr val="tx2">
                    <a:lumMod val="60000"/>
                    <a:lumOff val="40000"/>
                  </a:schemeClr>
                </a:solidFill>
              </a:rPr>
              <a:t>first notable </a:t>
            </a:r>
            <a:endParaRPr lang="en-US" sz="2800" dirty="0" smtClean="0">
              <a:solidFill>
                <a:schemeClr val="tx2">
                  <a:lumMod val="60000"/>
                  <a:lumOff val="40000"/>
                </a:schemeClr>
              </a:solidFill>
            </a:endParaRPr>
          </a:p>
          <a:p>
            <a:pPr marL="0" indent="0">
              <a:buNone/>
            </a:pPr>
            <a:r>
              <a:rPr lang="en-US" sz="2800" dirty="0" smtClean="0">
                <a:solidFill>
                  <a:schemeClr val="tx2">
                    <a:lumMod val="60000"/>
                    <a:lumOff val="40000"/>
                  </a:schemeClr>
                </a:solidFill>
              </a:rPr>
              <a:t>attempt </a:t>
            </a:r>
            <a:r>
              <a:rPr lang="en-US" sz="2800" dirty="0">
                <a:solidFill>
                  <a:schemeClr val="tx2">
                    <a:lumMod val="60000"/>
                    <a:lumOff val="40000"/>
                  </a:schemeClr>
                </a:solidFill>
              </a:rPr>
              <a:t>by the United States Congress </a:t>
            </a:r>
            <a:r>
              <a:rPr lang="en-US" sz="2800" dirty="0" smtClean="0">
                <a:solidFill>
                  <a:schemeClr val="tx2">
                    <a:lumMod val="60000"/>
                    <a:lumOff val="40000"/>
                  </a:schemeClr>
                </a:solidFill>
              </a:rPr>
              <a:t>to </a:t>
            </a:r>
          </a:p>
          <a:p>
            <a:pPr marL="0" indent="0">
              <a:buNone/>
            </a:pPr>
            <a:r>
              <a:rPr lang="en-US" sz="2800" dirty="0" smtClean="0">
                <a:solidFill>
                  <a:schemeClr val="tx2">
                    <a:lumMod val="60000"/>
                    <a:lumOff val="40000"/>
                  </a:schemeClr>
                </a:solidFill>
              </a:rPr>
              <a:t>regulate </a:t>
            </a:r>
            <a:r>
              <a:rPr lang="en-US" sz="2800" dirty="0">
                <a:solidFill>
                  <a:schemeClr val="tx2">
                    <a:lumMod val="60000"/>
                    <a:lumOff val="40000"/>
                  </a:schemeClr>
                </a:solidFill>
              </a:rPr>
              <a:t>pornographic material on the </a:t>
            </a:r>
            <a:r>
              <a:rPr lang="en-US" sz="2800" dirty="0" smtClean="0">
                <a:solidFill>
                  <a:schemeClr val="tx2">
                    <a:lumMod val="60000"/>
                    <a:lumOff val="40000"/>
                  </a:schemeClr>
                </a:solidFill>
              </a:rPr>
              <a:t>Internet</a:t>
            </a:r>
          </a:p>
          <a:p>
            <a:pPr marL="0" indent="0">
              <a:buNone/>
            </a:pPr>
            <a:endParaRPr lang="en-US" sz="2800" dirty="0" smtClean="0">
              <a:solidFill>
                <a:schemeClr val="tx2">
                  <a:lumMod val="60000"/>
                  <a:lumOff val="40000"/>
                </a:schemeClr>
              </a:solidFill>
            </a:endParaRPr>
          </a:p>
          <a:p>
            <a:pPr marL="0" indent="0">
              <a:buNone/>
            </a:pPr>
            <a:r>
              <a:rPr lang="en-US" sz="2800" u="sng" dirty="0">
                <a:solidFill>
                  <a:schemeClr val="tx2">
                    <a:lumMod val="60000"/>
                    <a:lumOff val="40000"/>
                  </a:schemeClr>
                </a:solidFill>
              </a:rPr>
              <a:t>Liability</a:t>
            </a:r>
            <a:r>
              <a:rPr lang="en-US" sz="2800" dirty="0">
                <a:solidFill>
                  <a:schemeClr val="tx2">
                    <a:lumMod val="60000"/>
                    <a:lumOff val="40000"/>
                  </a:schemeClr>
                </a:solidFill>
              </a:rPr>
              <a:t>- </a:t>
            </a:r>
            <a:r>
              <a:rPr lang="en-US" sz="2800" dirty="0" smtClean="0">
                <a:solidFill>
                  <a:schemeClr val="tx2">
                    <a:lumMod val="60000"/>
                    <a:lumOff val="40000"/>
                  </a:schemeClr>
                </a:solidFill>
              </a:rPr>
              <a:t>The </a:t>
            </a:r>
            <a:r>
              <a:rPr lang="en-US" sz="2800" dirty="0">
                <a:solidFill>
                  <a:schemeClr val="tx2">
                    <a:lumMod val="60000"/>
                    <a:lumOff val="40000"/>
                  </a:schemeClr>
                </a:solidFill>
              </a:rPr>
              <a:t>state of being responsible for </a:t>
            </a:r>
            <a:endParaRPr lang="en-US" sz="2800" dirty="0" smtClean="0">
              <a:solidFill>
                <a:schemeClr val="tx2">
                  <a:lumMod val="60000"/>
                  <a:lumOff val="40000"/>
                </a:schemeClr>
              </a:solidFill>
            </a:endParaRPr>
          </a:p>
          <a:p>
            <a:pPr marL="0" indent="0">
              <a:buNone/>
            </a:pPr>
            <a:r>
              <a:rPr lang="en-US" sz="2800" dirty="0" smtClean="0">
                <a:solidFill>
                  <a:schemeClr val="tx2">
                    <a:lumMod val="60000"/>
                    <a:lumOff val="40000"/>
                  </a:schemeClr>
                </a:solidFill>
              </a:rPr>
              <a:t>something</a:t>
            </a:r>
            <a:r>
              <a:rPr lang="en-US" sz="2800" dirty="0">
                <a:solidFill>
                  <a:schemeClr val="tx2">
                    <a:lumMod val="60000"/>
                    <a:lumOff val="40000"/>
                  </a:schemeClr>
                </a:solidFill>
              </a:rPr>
              <a:t>, esp. by law</a:t>
            </a:r>
            <a:r>
              <a:rPr lang="en-US" sz="2800" dirty="0" smtClean="0">
                <a:solidFill>
                  <a:schemeClr val="tx2">
                    <a:lumMod val="60000"/>
                    <a:lumOff val="40000"/>
                  </a:schemeClr>
                </a:solidFill>
              </a:rPr>
              <a:t>.</a:t>
            </a:r>
          </a:p>
          <a:p>
            <a:pPr marL="0" indent="0">
              <a:buNone/>
            </a:pPr>
            <a:endParaRPr lang="en-US" sz="2800" dirty="0" smtClean="0">
              <a:solidFill>
                <a:schemeClr val="tx2">
                  <a:lumMod val="60000"/>
                  <a:lumOff val="40000"/>
                </a:schemeClr>
              </a:solidFill>
            </a:endParaRPr>
          </a:p>
          <a:p>
            <a:pPr marL="0" indent="0">
              <a:buNone/>
            </a:pPr>
            <a:r>
              <a:rPr lang="en-US" sz="2800" u="sng" dirty="0">
                <a:solidFill>
                  <a:schemeClr val="tx2">
                    <a:lumMod val="60000"/>
                    <a:lumOff val="40000"/>
                  </a:schemeClr>
                </a:solidFill>
              </a:rPr>
              <a:t>Assault</a:t>
            </a:r>
            <a:r>
              <a:rPr lang="en-US" sz="2800" dirty="0">
                <a:solidFill>
                  <a:schemeClr val="tx2">
                    <a:lumMod val="60000"/>
                    <a:lumOff val="40000"/>
                  </a:schemeClr>
                </a:solidFill>
              </a:rPr>
              <a:t>- </a:t>
            </a:r>
            <a:r>
              <a:rPr lang="en-US" sz="2800" dirty="0" smtClean="0">
                <a:solidFill>
                  <a:schemeClr val="tx2">
                    <a:lumMod val="60000"/>
                    <a:lumOff val="40000"/>
                  </a:schemeClr>
                </a:solidFill>
              </a:rPr>
              <a:t>To make </a:t>
            </a:r>
            <a:r>
              <a:rPr lang="en-US" sz="2800" dirty="0">
                <a:solidFill>
                  <a:schemeClr val="tx2">
                    <a:lumMod val="60000"/>
                    <a:lumOff val="40000"/>
                  </a:schemeClr>
                </a:solidFill>
              </a:rPr>
              <a:t>a physical attack on.</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724400"/>
            <a:ext cx="2581275"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124" y="1367161"/>
            <a:ext cx="2296774" cy="143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88825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258</Words>
  <Application>Microsoft Office PowerPoint</Application>
  <PresentationFormat>On-screen Show (4:3)</PresentationFormat>
  <Paragraphs>20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Facts </vt:lpstr>
      <vt:lpstr>Decision</vt:lpstr>
      <vt:lpstr>Key Words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Marley</dc:creator>
  <cp:lastModifiedBy>Linda Christensen</cp:lastModifiedBy>
  <cp:revision>6</cp:revision>
  <dcterms:created xsi:type="dcterms:W3CDTF">2014-01-14T13:51:06Z</dcterms:created>
  <dcterms:modified xsi:type="dcterms:W3CDTF">2014-01-15T14:17:33Z</dcterms:modified>
</cp:coreProperties>
</file>