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4C71F01-0872-4EAF-8963-C5F6D2555595}" type="datetimeFigureOut">
              <a:rPr lang="en-US" smtClean="0"/>
              <a:t>2/7/2014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A74B1D-F3B1-4613-90F0-F6A8AE43EA81}" type="slidenum">
              <a:rPr lang="en-US" smtClean="0"/>
              <a:t>‹#›</a:t>
            </a:fld>
            <a:endParaRPr lang="en-US" dirty="0"/>
          </a:p>
        </p:txBody>
      </p:sp>
    </p:spTree>
    <p:extLst>
      <p:ext uri="{BB962C8B-B14F-4D97-AF65-F5344CB8AC3E}">
        <p14:creationId xmlns:p14="http://schemas.microsoft.com/office/powerpoint/2010/main" val="25933109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C71F01-0872-4EAF-8963-C5F6D2555595}" type="datetimeFigureOut">
              <a:rPr lang="en-US" smtClean="0"/>
              <a:t>2/7/2014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A74B1D-F3B1-4613-90F0-F6A8AE43EA81}" type="slidenum">
              <a:rPr lang="en-US" smtClean="0"/>
              <a:t>‹#›</a:t>
            </a:fld>
            <a:endParaRPr lang="en-US" dirty="0"/>
          </a:p>
        </p:txBody>
      </p:sp>
    </p:spTree>
    <p:extLst>
      <p:ext uri="{BB962C8B-B14F-4D97-AF65-F5344CB8AC3E}">
        <p14:creationId xmlns:p14="http://schemas.microsoft.com/office/powerpoint/2010/main" val="35923120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C71F01-0872-4EAF-8963-C5F6D2555595}" type="datetimeFigureOut">
              <a:rPr lang="en-US" smtClean="0"/>
              <a:t>2/7/2014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A74B1D-F3B1-4613-90F0-F6A8AE43EA81}" type="slidenum">
              <a:rPr lang="en-US" smtClean="0"/>
              <a:t>‹#›</a:t>
            </a:fld>
            <a:endParaRPr lang="en-US" dirty="0"/>
          </a:p>
        </p:txBody>
      </p:sp>
    </p:spTree>
    <p:extLst>
      <p:ext uri="{BB962C8B-B14F-4D97-AF65-F5344CB8AC3E}">
        <p14:creationId xmlns:p14="http://schemas.microsoft.com/office/powerpoint/2010/main" val="36158208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C71F01-0872-4EAF-8963-C5F6D2555595}" type="datetimeFigureOut">
              <a:rPr lang="en-US" smtClean="0"/>
              <a:t>2/7/2014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A74B1D-F3B1-4613-90F0-F6A8AE43EA81}" type="slidenum">
              <a:rPr lang="en-US" smtClean="0"/>
              <a:t>‹#›</a:t>
            </a:fld>
            <a:endParaRPr lang="en-US" dirty="0"/>
          </a:p>
        </p:txBody>
      </p:sp>
    </p:spTree>
    <p:extLst>
      <p:ext uri="{BB962C8B-B14F-4D97-AF65-F5344CB8AC3E}">
        <p14:creationId xmlns:p14="http://schemas.microsoft.com/office/powerpoint/2010/main" val="40838554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4C71F01-0872-4EAF-8963-C5F6D2555595}" type="datetimeFigureOut">
              <a:rPr lang="en-US" smtClean="0"/>
              <a:t>2/7/2014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A74B1D-F3B1-4613-90F0-F6A8AE43EA81}" type="slidenum">
              <a:rPr lang="en-US" smtClean="0"/>
              <a:t>‹#›</a:t>
            </a:fld>
            <a:endParaRPr lang="en-US" dirty="0"/>
          </a:p>
        </p:txBody>
      </p:sp>
    </p:spTree>
    <p:extLst>
      <p:ext uri="{BB962C8B-B14F-4D97-AF65-F5344CB8AC3E}">
        <p14:creationId xmlns:p14="http://schemas.microsoft.com/office/powerpoint/2010/main" val="20087946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4C71F01-0872-4EAF-8963-C5F6D2555595}" type="datetimeFigureOut">
              <a:rPr lang="en-US" smtClean="0"/>
              <a:t>2/7/2014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8A74B1D-F3B1-4613-90F0-F6A8AE43EA81}" type="slidenum">
              <a:rPr lang="en-US" smtClean="0"/>
              <a:t>‹#›</a:t>
            </a:fld>
            <a:endParaRPr lang="en-US" dirty="0"/>
          </a:p>
        </p:txBody>
      </p:sp>
    </p:spTree>
    <p:extLst>
      <p:ext uri="{BB962C8B-B14F-4D97-AF65-F5344CB8AC3E}">
        <p14:creationId xmlns:p14="http://schemas.microsoft.com/office/powerpoint/2010/main" val="10597153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4C71F01-0872-4EAF-8963-C5F6D2555595}" type="datetimeFigureOut">
              <a:rPr lang="en-US" smtClean="0"/>
              <a:t>2/7/2014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8A74B1D-F3B1-4613-90F0-F6A8AE43EA81}" type="slidenum">
              <a:rPr lang="en-US" smtClean="0"/>
              <a:t>‹#›</a:t>
            </a:fld>
            <a:endParaRPr lang="en-US" dirty="0"/>
          </a:p>
        </p:txBody>
      </p:sp>
    </p:spTree>
    <p:extLst>
      <p:ext uri="{BB962C8B-B14F-4D97-AF65-F5344CB8AC3E}">
        <p14:creationId xmlns:p14="http://schemas.microsoft.com/office/powerpoint/2010/main" val="40803888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4C71F01-0872-4EAF-8963-C5F6D2555595}" type="datetimeFigureOut">
              <a:rPr lang="en-US" smtClean="0"/>
              <a:t>2/7/2014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8A74B1D-F3B1-4613-90F0-F6A8AE43EA81}" type="slidenum">
              <a:rPr lang="en-US" smtClean="0"/>
              <a:t>‹#›</a:t>
            </a:fld>
            <a:endParaRPr lang="en-US" dirty="0"/>
          </a:p>
        </p:txBody>
      </p:sp>
    </p:spTree>
    <p:extLst>
      <p:ext uri="{BB962C8B-B14F-4D97-AF65-F5344CB8AC3E}">
        <p14:creationId xmlns:p14="http://schemas.microsoft.com/office/powerpoint/2010/main" val="8109498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C71F01-0872-4EAF-8963-C5F6D2555595}" type="datetimeFigureOut">
              <a:rPr lang="en-US" smtClean="0"/>
              <a:t>2/7/2014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8A74B1D-F3B1-4613-90F0-F6A8AE43EA81}" type="slidenum">
              <a:rPr lang="en-US" smtClean="0"/>
              <a:t>‹#›</a:t>
            </a:fld>
            <a:endParaRPr lang="en-US" dirty="0"/>
          </a:p>
        </p:txBody>
      </p:sp>
    </p:spTree>
    <p:extLst>
      <p:ext uri="{BB962C8B-B14F-4D97-AF65-F5344CB8AC3E}">
        <p14:creationId xmlns:p14="http://schemas.microsoft.com/office/powerpoint/2010/main" val="1528612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C71F01-0872-4EAF-8963-C5F6D2555595}" type="datetimeFigureOut">
              <a:rPr lang="en-US" smtClean="0"/>
              <a:t>2/7/2014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8A74B1D-F3B1-4613-90F0-F6A8AE43EA81}" type="slidenum">
              <a:rPr lang="en-US" smtClean="0"/>
              <a:t>‹#›</a:t>
            </a:fld>
            <a:endParaRPr lang="en-US" dirty="0"/>
          </a:p>
        </p:txBody>
      </p:sp>
    </p:spTree>
    <p:extLst>
      <p:ext uri="{BB962C8B-B14F-4D97-AF65-F5344CB8AC3E}">
        <p14:creationId xmlns:p14="http://schemas.microsoft.com/office/powerpoint/2010/main" val="23217870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C71F01-0872-4EAF-8963-C5F6D2555595}" type="datetimeFigureOut">
              <a:rPr lang="en-US" smtClean="0"/>
              <a:t>2/7/2014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8A74B1D-F3B1-4613-90F0-F6A8AE43EA81}" type="slidenum">
              <a:rPr lang="en-US" smtClean="0"/>
              <a:t>‹#›</a:t>
            </a:fld>
            <a:endParaRPr lang="en-US" dirty="0"/>
          </a:p>
        </p:txBody>
      </p:sp>
    </p:spTree>
    <p:extLst>
      <p:ext uri="{BB962C8B-B14F-4D97-AF65-F5344CB8AC3E}">
        <p14:creationId xmlns:p14="http://schemas.microsoft.com/office/powerpoint/2010/main" val="35454162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C71F01-0872-4EAF-8963-C5F6D2555595}" type="datetimeFigureOut">
              <a:rPr lang="en-US" smtClean="0"/>
              <a:t>2/7/2014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A74B1D-F3B1-4613-90F0-F6A8AE43EA81}" type="slidenum">
              <a:rPr lang="en-US" smtClean="0"/>
              <a:t>‹#›</a:t>
            </a:fld>
            <a:endParaRPr lang="en-US" dirty="0"/>
          </a:p>
        </p:txBody>
      </p:sp>
    </p:spTree>
    <p:extLst>
      <p:ext uri="{BB962C8B-B14F-4D97-AF65-F5344CB8AC3E}">
        <p14:creationId xmlns:p14="http://schemas.microsoft.com/office/powerpoint/2010/main" val="39030178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5800" y="812739"/>
            <a:ext cx="6934200" cy="1200329"/>
          </a:xfrm>
          <a:prstGeom prst="rect">
            <a:avLst/>
          </a:prstGeom>
          <a:noFill/>
        </p:spPr>
        <p:txBody>
          <a:bodyPr wrap="square" rtlCol="0">
            <a:spAutoFit/>
          </a:bodyPr>
          <a:lstStyle/>
          <a:p>
            <a:r>
              <a:rPr lang="en-US" sz="3600" dirty="0" smtClean="0">
                <a:latin typeface="Calibri" pitchFamily="34" charset="0"/>
                <a:ea typeface="Adobe Heiti Std R" pitchFamily="34" charset="-128"/>
              </a:rPr>
              <a:t>Search Engine Thumbnail Image Reproduction Are Fair Use</a:t>
            </a:r>
            <a:endParaRPr lang="en-US" sz="3600" dirty="0">
              <a:latin typeface="Calibri" pitchFamily="34" charset="0"/>
              <a:ea typeface="Adobe Heiti Std R" pitchFamily="34" charset="-128"/>
            </a:endParaRPr>
          </a:p>
        </p:txBody>
      </p:sp>
      <p:sp>
        <p:nvSpPr>
          <p:cNvPr id="5" name="TextBox 4"/>
          <p:cNvSpPr txBox="1"/>
          <p:nvPr/>
        </p:nvSpPr>
        <p:spPr>
          <a:xfrm>
            <a:off x="692727" y="2851726"/>
            <a:ext cx="6705600" cy="1077218"/>
          </a:xfrm>
          <a:prstGeom prst="rect">
            <a:avLst/>
          </a:prstGeom>
          <a:noFill/>
        </p:spPr>
        <p:txBody>
          <a:bodyPr wrap="square" rtlCol="0">
            <a:spAutoFit/>
          </a:bodyPr>
          <a:lstStyle/>
          <a:p>
            <a:pPr algn="ctr"/>
            <a:r>
              <a:rPr lang="en-US" sz="3200" dirty="0" err="1" smtClean="0"/>
              <a:t>Cyberlaw</a:t>
            </a:r>
            <a:endParaRPr lang="en-US" sz="3200" dirty="0" smtClean="0"/>
          </a:p>
          <a:p>
            <a:pPr algn="ctr"/>
            <a:r>
              <a:rPr lang="en-US" sz="3200" dirty="0" smtClean="0"/>
              <a:t>By: Megan </a:t>
            </a:r>
            <a:r>
              <a:rPr lang="en-US" sz="3200" dirty="0" err="1" smtClean="0"/>
              <a:t>Penecale</a:t>
            </a:r>
            <a:r>
              <a:rPr lang="en-US" sz="3200" dirty="0"/>
              <a:t> </a:t>
            </a:r>
            <a:r>
              <a:rPr lang="en-US" sz="3200" dirty="0" smtClean="0"/>
              <a:t>and Lindsey Hill</a:t>
            </a:r>
            <a:endParaRPr lang="en-US" sz="3200"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764903">
            <a:off x="547879" y="4363590"/>
            <a:ext cx="2271833" cy="1664855"/>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820901">
            <a:off x="3182218" y="4606612"/>
            <a:ext cx="2317861" cy="768648"/>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43600" y="4500986"/>
            <a:ext cx="2438400" cy="1390062"/>
          </a:xfrm>
          <a:prstGeom prst="rect">
            <a:avLst/>
          </a:prstGeom>
        </p:spPr>
      </p:pic>
    </p:spTree>
    <p:extLst>
      <p:ext uri="{BB962C8B-B14F-4D97-AF65-F5344CB8AC3E}">
        <p14:creationId xmlns:p14="http://schemas.microsoft.com/office/powerpoint/2010/main" val="3976609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762000"/>
            <a:ext cx="7162800" cy="4524315"/>
          </a:xfrm>
          <a:prstGeom prst="rect">
            <a:avLst/>
          </a:prstGeom>
          <a:noFill/>
        </p:spPr>
        <p:txBody>
          <a:bodyPr wrap="square" rtlCol="0">
            <a:spAutoFit/>
          </a:bodyPr>
          <a:lstStyle/>
          <a:p>
            <a:r>
              <a:rPr lang="en-US" sz="2400" dirty="0" smtClean="0"/>
              <a:t>Description: Search engines that display thumbnail images are fair use to people, but once you use the full size image, it is infringement of copyrighted material.</a:t>
            </a:r>
          </a:p>
          <a:p>
            <a:endParaRPr lang="en-US" sz="2400" dirty="0"/>
          </a:p>
          <a:p>
            <a:r>
              <a:rPr lang="en-US" sz="2400" dirty="0" smtClean="0"/>
              <a:t>Facts: Kelly is a professional photographer with a website, he uploads his images there and he is in license agreements with a few other websites. Arriba runs a search engine  that displays both the thumbnail and full size images. Kelly sued Arriba showing his copyrighted images, and Arriba defended the images as fair use reproduction. District court found for Arriba, holding that the reproduction was fair use and Kelly appealed.</a:t>
            </a:r>
            <a:endParaRPr lang="en-US" sz="2400" dirty="0"/>
          </a:p>
        </p:txBody>
      </p:sp>
    </p:spTree>
    <p:extLst>
      <p:ext uri="{BB962C8B-B14F-4D97-AF65-F5344CB8AC3E}">
        <p14:creationId xmlns:p14="http://schemas.microsoft.com/office/powerpoint/2010/main" val="37731594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838200"/>
            <a:ext cx="7315200" cy="5355312"/>
          </a:xfrm>
          <a:prstGeom prst="rect">
            <a:avLst/>
          </a:prstGeom>
          <a:noFill/>
        </p:spPr>
        <p:txBody>
          <a:bodyPr wrap="square" rtlCol="0">
            <a:spAutoFit/>
          </a:bodyPr>
          <a:lstStyle/>
          <a:p>
            <a:r>
              <a:rPr lang="en-US" dirty="0" smtClean="0"/>
              <a:t>Copyright – the exclusive legal right, given to an originator or an assignee to print, publish, film or record literary, artistic, or musical material, and to authorize others to do the same.</a:t>
            </a:r>
          </a:p>
          <a:p>
            <a:endParaRPr lang="en-US" dirty="0"/>
          </a:p>
          <a:p>
            <a:r>
              <a:rPr lang="en-US" dirty="0" smtClean="0"/>
              <a:t>Fair Use – (in US copyright law) the doctrine that brief excerpts of copyright material may, under any circumstances, be quoted verbatim for purposes such as criticism, news reporting, teaching, and research, without the need for permission from or payment to the copyright holder.</a:t>
            </a:r>
          </a:p>
          <a:p>
            <a:endParaRPr lang="en-US" dirty="0"/>
          </a:p>
          <a:p>
            <a:r>
              <a:rPr lang="en-US" dirty="0" smtClean="0"/>
              <a:t>Web Sites – a location connected to the internet that maintains one or more pages on the World Wide Web.</a:t>
            </a:r>
          </a:p>
          <a:p>
            <a:endParaRPr lang="en-US" dirty="0"/>
          </a:p>
          <a:p>
            <a:r>
              <a:rPr lang="en-US" dirty="0" smtClean="0"/>
              <a:t>Thumbnail Pictures – A picture that can be created from an existing image that is stored as a pixel map, a picture or a picture file. A thumbnail picture is useful for creating small representative images of a source image and in previews for files that contain image data.</a:t>
            </a:r>
          </a:p>
          <a:p>
            <a:endParaRPr lang="en-US" dirty="0"/>
          </a:p>
          <a:p>
            <a:r>
              <a:rPr lang="en-US" dirty="0" smtClean="0"/>
              <a:t>Search Engines – A program for the retrieval of data from a </a:t>
            </a:r>
            <a:r>
              <a:rPr lang="en-US" dirty="0" err="1" smtClean="0"/>
              <a:t>databse</a:t>
            </a:r>
            <a:r>
              <a:rPr lang="en-US" dirty="0" smtClean="0"/>
              <a:t> </a:t>
            </a:r>
            <a:r>
              <a:rPr lang="en-US" smtClean="0"/>
              <a:t>or network</a:t>
            </a:r>
            <a:endParaRPr lang="en-US" dirty="0"/>
          </a:p>
        </p:txBody>
      </p:sp>
    </p:spTree>
    <p:extLst>
      <p:ext uri="{BB962C8B-B14F-4D97-AF65-F5344CB8AC3E}">
        <p14:creationId xmlns:p14="http://schemas.microsoft.com/office/powerpoint/2010/main" val="7352866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838200"/>
            <a:ext cx="6705600" cy="3108543"/>
          </a:xfrm>
          <a:prstGeom prst="rect">
            <a:avLst/>
          </a:prstGeom>
          <a:noFill/>
        </p:spPr>
        <p:txBody>
          <a:bodyPr wrap="square" rtlCol="0">
            <a:spAutoFit/>
          </a:bodyPr>
          <a:lstStyle/>
          <a:p>
            <a:r>
              <a:rPr lang="en-US" sz="2800" dirty="0" smtClean="0"/>
              <a:t>Arriba’s use of the thumbnail images was fair use, it benefits the public by enhancing internet information gathering techniques.  But using full size images  through inline linking and framing is not in fair use.  Importing Kelly’s images from his website is not in fair use and is infringement. </a:t>
            </a:r>
            <a:endParaRPr lang="en-US" sz="2800"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6400" y="5043127"/>
            <a:ext cx="1143000" cy="819510"/>
          </a:xfrm>
          <a:prstGeom prst="rect">
            <a:avLst/>
          </a:prstGeom>
        </p:spPr>
      </p:pic>
      <p:pic>
        <p:nvPicPr>
          <p:cNvPr id="1026" name="Picture 2" descr="http://www.manitowoc.org/images/pages/N906/duck-picture%5B1%5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4260341"/>
            <a:ext cx="3352800" cy="2414016"/>
          </a:xfrm>
          <a:prstGeom prst="rect">
            <a:avLst/>
          </a:prstGeom>
          <a:noFill/>
          <a:extLst>
            <a:ext uri="{909E8E84-426E-40DD-AFC4-6F175D3DCCD1}">
              <a14:hiddenFill xmlns:a14="http://schemas.microsoft.com/office/drawing/2010/main">
                <a:solidFill>
                  <a:srgbClr val="FFFFFF"/>
                </a:solidFill>
              </a14:hiddenFill>
            </a:ext>
          </a:extLst>
        </p:spPr>
      </p:pic>
      <p:sp>
        <p:nvSpPr>
          <p:cNvPr id="4" name="Notched Right Arrow 3"/>
          <p:cNvSpPr/>
          <p:nvPr/>
        </p:nvSpPr>
        <p:spPr>
          <a:xfrm>
            <a:off x="3276600" y="5181600"/>
            <a:ext cx="1066800" cy="457200"/>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1752600" y="4439879"/>
            <a:ext cx="1066800" cy="584775"/>
          </a:xfrm>
          <a:prstGeom prst="rect">
            <a:avLst/>
          </a:prstGeom>
          <a:noFill/>
        </p:spPr>
        <p:txBody>
          <a:bodyPr wrap="square" rtlCol="0">
            <a:spAutoFit/>
          </a:bodyPr>
          <a:lstStyle/>
          <a:p>
            <a:r>
              <a:rPr lang="en-US" sz="1600" dirty="0" smtClean="0"/>
              <a:t>Thumbnail</a:t>
            </a:r>
          </a:p>
          <a:p>
            <a:r>
              <a:rPr lang="en-US" sz="1600" dirty="0" smtClean="0"/>
              <a:t>image</a:t>
            </a:r>
            <a:endParaRPr lang="en-US" sz="1600" dirty="0"/>
          </a:p>
        </p:txBody>
      </p:sp>
      <p:sp>
        <p:nvSpPr>
          <p:cNvPr id="6" name="TextBox 5"/>
          <p:cNvSpPr txBox="1"/>
          <p:nvPr/>
        </p:nvSpPr>
        <p:spPr>
          <a:xfrm>
            <a:off x="5257800" y="3792600"/>
            <a:ext cx="1981200" cy="369332"/>
          </a:xfrm>
          <a:prstGeom prst="rect">
            <a:avLst/>
          </a:prstGeom>
          <a:noFill/>
        </p:spPr>
        <p:txBody>
          <a:bodyPr wrap="square" rtlCol="0">
            <a:spAutoFit/>
          </a:bodyPr>
          <a:lstStyle/>
          <a:p>
            <a:r>
              <a:rPr lang="en-US" dirty="0" smtClean="0"/>
              <a:t>Full size image</a:t>
            </a:r>
            <a:endParaRPr lang="en-US" dirty="0"/>
          </a:p>
        </p:txBody>
      </p:sp>
    </p:spTree>
    <p:extLst>
      <p:ext uri="{BB962C8B-B14F-4D97-AF65-F5344CB8AC3E}">
        <p14:creationId xmlns:p14="http://schemas.microsoft.com/office/powerpoint/2010/main" val="20325882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TotalTime>
  <Words>361</Words>
  <Application>Microsoft Office PowerPoint</Application>
  <PresentationFormat>On-screen Show (4:3)</PresentationFormat>
  <Paragraphs>19</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PowerPoint Presentation</vt:lpstr>
      <vt:lpstr>PowerPoint Presentation</vt:lpstr>
      <vt:lpstr>PowerPoint Presentation</vt:lpstr>
      <vt:lpstr>PowerPoint Presentation</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Megan Penecale</dc:creator>
  <cp:lastModifiedBy>Megan Penecale</cp:lastModifiedBy>
  <cp:revision>6</cp:revision>
  <dcterms:created xsi:type="dcterms:W3CDTF">2014-02-04T17:49:59Z</dcterms:created>
  <dcterms:modified xsi:type="dcterms:W3CDTF">2014-02-07T18:01:19Z</dcterms:modified>
</cp:coreProperties>
</file>